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63" r:id="rId3"/>
  </p:sldMasterIdLst>
  <p:notesMasterIdLst>
    <p:notesMasterId r:id="rId32"/>
  </p:notesMasterIdLst>
  <p:sldIdLst>
    <p:sldId id="256" r:id="rId4"/>
    <p:sldId id="259" r:id="rId5"/>
    <p:sldId id="290" r:id="rId6"/>
    <p:sldId id="291" r:id="rId7"/>
    <p:sldId id="270" r:id="rId8"/>
    <p:sldId id="274" r:id="rId9"/>
    <p:sldId id="292" r:id="rId10"/>
    <p:sldId id="275" r:id="rId11"/>
    <p:sldId id="276" r:id="rId12"/>
    <p:sldId id="260" r:id="rId13"/>
    <p:sldId id="278" r:id="rId14"/>
    <p:sldId id="279" r:id="rId15"/>
    <p:sldId id="262" r:id="rId16"/>
    <p:sldId id="273" r:id="rId17"/>
    <p:sldId id="281" r:id="rId18"/>
    <p:sldId id="271" r:id="rId19"/>
    <p:sldId id="282" r:id="rId20"/>
    <p:sldId id="265" r:id="rId21"/>
    <p:sldId id="285" r:id="rId22"/>
    <p:sldId id="268" r:id="rId23"/>
    <p:sldId id="287" r:id="rId24"/>
    <p:sldId id="258" r:id="rId25"/>
    <p:sldId id="300" r:id="rId26"/>
    <p:sldId id="257" r:id="rId27"/>
    <p:sldId id="301" r:id="rId28"/>
    <p:sldId id="299" r:id="rId29"/>
    <p:sldId id="298" r:id="rId30"/>
    <p:sldId id="297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151"/>
  </p:normalViewPr>
  <p:slideViewPr>
    <p:cSldViewPr snapToGrid="0" snapToObjects="1">
      <p:cViewPr>
        <p:scale>
          <a:sx n="101" d="100"/>
          <a:sy n="101" d="100"/>
        </p:scale>
        <p:origin x="11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7D284-697C-E24B-8672-E3A9C5B1D520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6E02-5674-104F-82D2-3B9157A68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64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0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82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28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B47C-922D-8347-BF5A-307A1791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CDC8F5-4FF2-534B-AA8F-E403004FE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D4BF71-2406-4141-A1C6-A12485D3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7137-ABB5-2045-BF46-00BA7F391A08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025771-80B4-2846-A794-FA9FB034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D7B6E9-FA90-E64C-86BE-EF40F674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7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D5208-8B32-454C-81E9-18C293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A51DFB5-02EB-7141-950A-EA2C66DC5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872A9B-7D46-9446-9FD6-632059E1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A4C-E57B-E44A-96F2-E962AF467551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64E22B-9502-944E-8643-B5F3A7D3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42DBA6-4BEB-4B48-B09D-2EB4B422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70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600D06D-E6DA-384B-9A04-C020C130E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81C26A-0542-5248-BFAA-92DDE917C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4F8E59-35F6-914B-A304-C2C3EA42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09EDC-3DFA-D74F-882C-3B3DC1F4F066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321276-87F9-5748-B4CF-05ABA6BF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E6A07E-7670-5440-8700-1CE057DF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01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行版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302440"/>
            <a:ext cx="12192000" cy="141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kumimoji="1" lang="ja-JP" altLang="en-US" sz="1800" dirty="0">
              <a:latin typeface="+mj-ea"/>
              <a:ea typeface="+mj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" y="390046"/>
            <a:ext cx="12191998" cy="626471"/>
          </a:xfrm>
          <a:prstGeom prst="rect">
            <a:avLst/>
          </a:prstGeom>
        </p:spPr>
        <p:txBody>
          <a:bodyPr wrap="none" lIns="0" tIns="0" rIns="0" bIns="0" anchor="b" anchorCtr="1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80" b="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タイトル </a:t>
            </a:r>
            <a:r>
              <a:rPr kumimoji="1" lang="en-US" altLang="ja-JP" dirty="0"/>
              <a:t>(1</a:t>
            </a:r>
            <a:r>
              <a:rPr kumimoji="1" lang="ja-JP" altLang="en-US" dirty="0"/>
              <a:t>行なら</a:t>
            </a:r>
            <a:r>
              <a:rPr kumimoji="1" lang="en-US" altLang="ja-JP" dirty="0"/>
              <a:t>24pt)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1054591"/>
            <a:ext cx="12191997" cy="572906"/>
          </a:xfr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著者一覧</a:t>
            </a:r>
            <a:r>
              <a:rPr kumimoji="1" lang="en-US" altLang="ja-JP" dirty="0"/>
              <a:t> (1</a:t>
            </a:r>
            <a:r>
              <a:rPr kumimoji="1" lang="ja-JP" altLang="en-US" dirty="0"/>
              <a:t>行なら</a:t>
            </a:r>
            <a:r>
              <a:rPr kumimoji="1" lang="en-US" altLang="ja-JP" dirty="0"/>
              <a:t>16pt, </a:t>
            </a:r>
            <a:r>
              <a:rPr kumimoji="1" lang="ja-JP" altLang="en-US" dirty="0"/>
              <a:t>姓名は半角スペース区切り・著者間は全角スペース区切り</a:t>
            </a:r>
            <a:r>
              <a:rPr kumimoji="1" lang="en-US" altLang="ja-JP" dirty="0"/>
              <a:t>)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1" hasCustomPrompt="1"/>
          </p:nvPr>
        </p:nvSpPr>
        <p:spPr>
          <a:xfrm>
            <a:off x="1202874" y="1836083"/>
            <a:ext cx="10768979" cy="408202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一番主張したいことに絞ってください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220148" y="1838020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目的</a:t>
            </a:r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220148" y="2308933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手法</a:t>
            </a:r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202874" y="2778366"/>
            <a:ext cx="10768979" cy="406265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一番主張したいことに絞ってください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 userDrawn="1"/>
        </p:nvSpPr>
        <p:spPr>
          <a:xfrm>
            <a:off x="220148" y="2778365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結果</a:t>
            </a:r>
          </a:p>
        </p:txBody>
      </p:sp>
      <p:sp>
        <p:nvSpPr>
          <p:cNvPr id="18" name="コンテンツ プレースホルダー 17"/>
          <p:cNvSpPr>
            <a:spLocks noGrp="1"/>
          </p:cNvSpPr>
          <p:nvPr>
            <p:ph sz="quarter" idx="14" hasCustomPrompt="1"/>
          </p:nvPr>
        </p:nvSpPr>
        <p:spPr>
          <a:xfrm>
            <a:off x="220147" y="3261216"/>
            <a:ext cx="11751706" cy="3451349"/>
          </a:xfrm>
        </p:spPr>
        <p:txBody>
          <a:bodyPr wrap="none">
            <a:noAutofit/>
          </a:bodyPr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 baseline="0">
                <a:latin typeface="+mn-ea"/>
                <a:ea typeface="+mn-ea"/>
              </a:defRPr>
            </a:lvl1pPr>
            <a:lvl2pPr marL="432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 baseline="0">
                <a:latin typeface="+mn-ea"/>
                <a:ea typeface="+mn-ea"/>
              </a:defRPr>
            </a:lvl2pPr>
            <a:lvl3pPr marL="648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/>
            </a:lvl3pPr>
            <a:lvl4pPr marL="864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defRPr sz="1920"/>
            </a:lvl4pPr>
            <a:lvl5pPr>
              <a:lnSpc>
                <a:spcPct val="100000"/>
              </a:lnSpc>
              <a:spcBef>
                <a:spcPts val="0"/>
              </a:spcBef>
              <a:defRPr sz="1920"/>
            </a:lvl5pPr>
          </a:lstStyle>
          <a:p>
            <a:pPr lvl="0"/>
            <a:r>
              <a:rPr kumimoji="1" lang="ja-JP" altLang="en-US" dirty="0"/>
              <a:t>自由記述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XXX</a:t>
            </a:r>
          </a:p>
          <a:p>
            <a:pPr lvl="2"/>
            <a:r>
              <a:rPr kumimoji="1" lang="en-US" altLang="ja-JP" dirty="0"/>
              <a:t>YYY</a:t>
            </a:r>
          </a:p>
          <a:p>
            <a:pPr lvl="3"/>
            <a:r>
              <a:rPr kumimoji="1" lang="en-US" altLang="ja-JP" dirty="0"/>
              <a:t>ZZZ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202874" y="2308933"/>
            <a:ext cx="10768979" cy="406265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一番主張したいことに絞ってください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43910" y="45723"/>
            <a:ext cx="806490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発表</a:t>
            </a:r>
            <a:r>
              <a:rPr kumimoji="1" lang="en-US" altLang="ja-JP" dirty="0"/>
              <a:t>ID</a:t>
            </a:r>
            <a:endParaRPr kumimoji="1" lang="ja-JP" altLang="en-US" dirty="0"/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353728" y="45723"/>
            <a:ext cx="806490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種別</a:t>
            </a:r>
          </a:p>
        </p:txBody>
      </p:sp>
      <p:sp>
        <p:nvSpPr>
          <p:cNvPr id="14" name="テキスト プレースホルダー 7"/>
          <p:cNvSpPr>
            <a:spLocks noGrp="1"/>
          </p:cNvSpPr>
          <p:nvPr>
            <p:ph type="body" sz="quarter" idx="18" hasCustomPrompt="1"/>
          </p:nvPr>
        </p:nvSpPr>
        <p:spPr>
          <a:xfrm>
            <a:off x="917488" y="45723"/>
            <a:ext cx="10369152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キーワード </a:t>
            </a:r>
            <a:r>
              <a:rPr kumimoji="1" lang="en-US" altLang="ja-JP" dirty="0"/>
              <a:t>(</a:t>
            </a:r>
            <a:r>
              <a:rPr kumimoji="1" lang="ja-JP" altLang="en-US" dirty="0"/>
              <a:t>全角スペースで区切ってください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30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行版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302440"/>
            <a:ext cx="12192000" cy="141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kumimoji="1" lang="ja-JP" altLang="en-US" sz="1800" dirty="0">
              <a:latin typeface="+mj-ea"/>
              <a:ea typeface="+mj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" y="390046"/>
            <a:ext cx="12191998" cy="626471"/>
          </a:xfrm>
          <a:prstGeom prst="rect">
            <a:avLst/>
          </a:prstGeom>
        </p:spPr>
        <p:txBody>
          <a:bodyPr wrap="none" lIns="0" tIns="0" rIns="0" bIns="0" anchor="b" anchorCtr="1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60" b="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タイトル</a:t>
            </a:r>
            <a:br>
              <a:rPr kumimoji="1" lang="en-US" altLang="ja-JP" dirty="0"/>
            </a:br>
            <a:r>
              <a:rPr kumimoji="1" lang="en-US" altLang="ja-JP" dirty="0"/>
              <a:t>(2</a:t>
            </a:r>
            <a:r>
              <a:rPr kumimoji="1" lang="ja-JP" altLang="en-US" dirty="0"/>
              <a:t>行なら</a:t>
            </a:r>
            <a:r>
              <a:rPr kumimoji="1" lang="en-US" altLang="ja-JP" dirty="0"/>
              <a:t>18pt)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1054591"/>
            <a:ext cx="12191997" cy="572906"/>
          </a:xfrm>
        </p:spPr>
        <p:txBody>
          <a:bodyPr wrap="none" lIns="0" tIns="0" rIns="0" bIns="0" anchor="ctr" anchorCtr="0">
            <a:noAutofit/>
          </a:bodyPr>
          <a:lstStyle>
            <a:lvl1pPr marL="0" marR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8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著者一覧</a:t>
            </a:r>
            <a:endParaRPr kumimoji="1" lang="en-US" altLang="ja-JP" dirty="0"/>
          </a:p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(2</a:t>
            </a:r>
            <a:r>
              <a:rPr kumimoji="1" lang="ja-JP" altLang="en-US" dirty="0"/>
              <a:t>行なら</a:t>
            </a:r>
            <a:r>
              <a:rPr kumimoji="1" lang="en-US" altLang="ja-JP" dirty="0"/>
              <a:t>14pt, </a:t>
            </a:r>
            <a:r>
              <a:rPr kumimoji="1" lang="ja-JP" altLang="en-US" dirty="0"/>
              <a:t>姓名は半角スペース区切り</a:t>
            </a:r>
            <a:r>
              <a:rPr kumimoji="1" lang="en-US" altLang="ja-JP" dirty="0"/>
              <a:t>,</a:t>
            </a:r>
            <a:r>
              <a:rPr kumimoji="1" lang="ja-JP" altLang="en-US" dirty="0"/>
              <a:t> 著者間は全角スペース区切り</a:t>
            </a:r>
            <a:r>
              <a:rPr kumimoji="1" lang="en-US" altLang="ja-JP" dirty="0"/>
              <a:t>)</a:t>
            </a:r>
          </a:p>
        </p:txBody>
      </p:sp>
      <p:sp>
        <p:nvSpPr>
          <p:cNvPr id="18" name="コンテンツ プレースホルダー 17"/>
          <p:cNvSpPr>
            <a:spLocks noGrp="1"/>
          </p:cNvSpPr>
          <p:nvPr>
            <p:ph sz="quarter" idx="14" hasCustomPrompt="1"/>
          </p:nvPr>
        </p:nvSpPr>
        <p:spPr>
          <a:xfrm>
            <a:off x="220147" y="3794760"/>
            <a:ext cx="11751706" cy="2917805"/>
          </a:xfrm>
        </p:spPr>
        <p:txBody>
          <a:bodyPr wrap="none">
            <a:noAutofit/>
          </a:bodyPr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 baseline="0">
                <a:latin typeface="+mn-ea"/>
                <a:ea typeface="+mn-ea"/>
              </a:defRPr>
            </a:lvl1pPr>
            <a:lvl2pPr marL="432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 baseline="0">
                <a:latin typeface="+mn-ea"/>
                <a:ea typeface="+mn-ea"/>
              </a:defRPr>
            </a:lvl2pPr>
            <a:lvl3pPr marL="648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/>
            </a:lvl3pPr>
            <a:lvl4pPr marL="648000" indent="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None/>
              <a:defRPr sz="1920"/>
            </a:lvl4pPr>
            <a:lvl5pPr marL="864000" indent="-216000">
              <a:lnSpc>
                <a:spcPct val="100000"/>
              </a:lnSpc>
              <a:spcBef>
                <a:spcPts val="0"/>
              </a:spcBef>
              <a:defRPr sz="1920"/>
            </a:lvl5pPr>
          </a:lstStyle>
          <a:p>
            <a:pPr lvl="0"/>
            <a:r>
              <a:rPr kumimoji="1" lang="ja-JP" altLang="en-US" dirty="0"/>
              <a:t>自由記述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XXX</a:t>
            </a:r>
          </a:p>
          <a:p>
            <a:pPr lvl="2"/>
            <a:r>
              <a:rPr kumimoji="1" lang="en-US" altLang="ja-JP" dirty="0"/>
              <a:t>YYY</a:t>
            </a:r>
          </a:p>
          <a:p>
            <a:pPr lvl="4"/>
            <a:r>
              <a:rPr kumimoji="1" lang="en-US" altLang="ja-JP" dirty="0"/>
              <a:t>ZZZ</a:t>
            </a:r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43910" y="45723"/>
            <a:ext cx="806490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marR="0" indent="0" algn="ctr" defTabSz="9143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marL="0" marR="0" lvl="0" indent="0" algn="ctr" defTabSz="9143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発表</a:t>
            </a:r>
            <a:r>
              <a:rPr kumimoji="1" lang="en-US" altLang="ja-JP" dirty="0"/>
              <a:t>ID</a:t>
            </a:r>
            <a:endParaRPr kumimoji="1" lang="ja-JP" altLang="en-US" dirty="0"/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353728" y="45723"/>
            <a:ext cx="806490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種別</a:t>
            </a:r>
          </a:p>
        </p:txBody>
      </p:sp>
      <p:sp>
        <p:nvSpPr>
          <p:cNvPr id="14" name="テキスト プレースホルダー 7"/>
          <p:cNvSpPr>
            <a:spLocks noGrp="1"/>
          </p:cNvSpPr>
          <p:nvPr>
            <p:ph type="body" sz="quarter" idx="18" hasCustomPrompt="1"/>
          </p:nvPr>
        </p:nvSpPr>
        <p:spPr>
          <a:xfrm>
            <a:off x="917488" y="45723"/>
            <a:ext cx="10369152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キーワード </a:t>
            </a:r>
            <a:r>
              <a:rPr kumimoji="1" lang="en-US" altLang="ja-JP" dirty="0"/>
              <a:t>(</a:t>
            </a:r>
            <a:r>
              <a:rPr kumimoji="1" lang="ja-JP" altLang="en-US" dirty="0"/>
              <a:t>全角スペースで区切ってください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1" hasCustomPrompt="1"/>
          </p:nvPr>
        </p:nvSpPr>
        <p:spPr>
          <a:xfrm>
            <a:off x="1202874" y="1792501"/>
            <a:ext cx="10768979" cy="553387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 baseline="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2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できる限り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行版を推奨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220148" y="1866062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目的</a:t>
            </a: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220148" y="2528726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手法</a:t>
            </a:r>
          </a:p>
        </p:txBody>
      </p:sp>
      <p:sp>
        <p:nvSpPr>
          <p:cNvPr id="23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202874" y="3140706"/>
            <a:ext cx="10768979" cy="562718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 baseline="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2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できる限り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行版を推奨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220148" y="3218933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結果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202874" y="2455165"/>
            <a:ext cx="10768979" cy="553387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 baseline="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2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できる限り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行版を推奨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107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BA9D4-D4F4-ED4E-B858-9D5E5251139E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661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E2EF-9794-C74D-AEF0-96436845DD72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C0E5534-7175-D74E-8099-8DB67B48BE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62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00A3-D9D3-2340-8645-13E4A3D7E66A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555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154F-55CA-FD48-9E45-833D1706737C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352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265C-32C7-4B47-B462-43BD90CEB528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00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AEE8-A57F-5942-AEFC-02528679EA71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07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A2667-9F09-2F43-B1EA-A5B22897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B70F9C-522E-3842-A924-D0AE41658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3BADEB-C608-4F4F-B158-A1C7B355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D6C9-C83B-E745-9915-4348E8EEC685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97212E-D47B-E44F-ABA6-7C122451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C76431-5B54-AB44-8CB8-C63B2F2D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30ABDFD8-47E4-9D43-8DA8-7F68BA3371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1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7CDF-9E56-B74F-BC35-EACD0E72D204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700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DE79-2E03-C340-979F-F43D1C7ADB8D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217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71C8-0A3C-2544-BBD4-E0FE438C48B7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037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FF9-A7D7-604B-8C3B-0DBDB1EFF38C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774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3DFB-58AE-0E4A-B949-7A881B66E478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76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行版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302440"/>
            <a:ext cx="12192000" cy="141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kumimoji="1" lang="ja-JP" altLang="en-US" sz="1800" dirty="0">
              <a:latin typeface="+mj-ea"/>
              <a:ea typeface="+mj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" y="390046"/>
            <a:ext cx="12191998" cy="626471"/>
          </a:xfrm>
          <a:prstGeom prst="rect">
            <a:avLst/>
          </a:prstGeom>
        </p:spPr>
        <p:txBody>
          <a:bodyPr wrap="none" lIns="0" tIns="0" rIns="0" bIns="0" anchor="b" anchorCtr="1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80" b="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タイトル </a:t>
            </a:r>
            <a:r>
              <a:rPr kumimoji="1" lang="en-US" altLang="ja-JP" dirty="0"/>
              <a:t>(1</a:t>
            </a:r>
            <a:r>
              <a:rPr kumimoji="1" lang="ja-JP" altLang="en-US" dirty="0"/>
              <a:t>行なら</a:t>
            </a:r>
            <a:r>
              <a:rPr kumimoji="1" lang="en-US" altLang="ja-JP" dirty="0"/>
              <a:t>24pt)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1054591"/>
            <a:ext cx="12191997" cy="572906"/>
          </a:xfr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著者一覧</a:t>
            </a:r>
            <a:r>
              <a:rPr kumimoji="1" lang="en-US" altLang="ja-JP" dirty="0"/>
              <a:t> (1</a:t>
            </a:r>
            <a:r>
              <a:rPr kumimoji="1" lang="ja-JP" altLang="en-US" dirty="0"/>
              <a:t>行なら</a:t>
            </a:r>
            <a:r>
              <a:rPr kumimoji="1" lang="en-US" altLang="ja-JP" dirty="0"/>
              <a:t>16pt, </a:t>
            </a:r>
            <a:r>
              <a:rPr kumimoji="1" lang="ja-JP" altLang="en-US" dirty="0"/>
              <a:t>姓名は半角スペース区切り・著者間は全角スペース区切り</a:t>
            </a:r>
            <a:r>
              <a:rPr kumimoji="1" lang="en-US" altLang="ja-JP" dirty="0"/>
              <a:t>)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1" hasCustomPrompt="1"/>
          </p:nvPr>
        </p:nvSpPr>
        <p:spPr>
          <a:xfrm>
            <a:off x="1202874" y="1836083"/>
            <a:ext cx="10768979" cy="408202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一番主張したいことに絞ってください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220148" y="1838020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目的</a:t>
            </a:r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220148" y="2308933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手法</a:t>
            </a:r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202874" y="2778366"/>
            <a:ext cx="10768979" cy="406265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一番主張したいことに絞ってください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 userDrawn="1"/>
        </p:nvSpPr>
        <p:spPr>
          <a:xfrm>
            <a:off x="220148" y="2778365"/>
            <a:ext cx="952056" cy="406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ja-JP" altLang="en-US" sz="1920" dirty="0">
                <a:solidFill>
                  <a:srgbClr val="0070C0"/>
                </a:solidFill>
                <a:latin typeface="+mn-ea"/>
                <a:ea typeface="+mn-ea"/>
              </a:rPr>
              <a:t>結果</a:t>
            </a:r>
          </a:p>
        </p:txBody>
      </p:sp>
      <p:sp>
        <p:nvSpPr>
          <p:cNvPr id="18" name="コンテンツ プレースホルダー 17"/>
          <p:cNvSpPr>
            <a:spLocks noGrp="1"/>
          </p:cNvSpPr>
          <p:nvPr>
            <p:ph sz="quarter" idx="14" hasCustomPrompt="1"/>
          </p:nvPr>
        </p:nvSpPr>
        <p:spPr>
          <a:xfrm>
            <a:off x="220147" y="3261216"/>
            <a:ext cx="11751706" cy="3451349"/>
          </a:xfrm>
        </p:spPr>
        <p:txBody>
          <a:bodyPr wrap="none">
            <a:noAutofit/>
          </a:bodyPr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 baseline="0">
                <a:latin typeface="+mn-ea"/>
                <a:ea typeface="+mn-ea"/>
              </a:defRPr>
            </a:lvl1pPr>
            <a:lvl2pPr marL="432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 baseline="0">
                <a:latin typeface="+mn-ea"/>
                <a:ea typeface="+mn-ea"/>
              </a:defRPr>
            </a:lvl2pPr>
            <a:lvl3pPr marL="648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buFont typeface="Arial" panose="020B0604020202020204" pitchFamily="34" charset="0"/>
              <a:buChar char="•"/>
              <a:defRPr sz="1920"/>
            </a:lvl3pPr>
            <a:lvl4pPr marL="864000" indent="-216000">
              <a:lnSpc>
                <a:spcPct val="100000"/>
              </a:lnSpc>
              <a:spcBef>
                <a:spcPts val="0"/>
              </a:spcBef>
              <a:spcAft>
                <a:spcPts val="720"/>
              </a:spcAft>
              <a:defRPr sz="1920"/>
            </a:lvl4pPr>
            <a:lvl5pPr>
              <a:lnSpc>
                <a:spcPct val="100000"/>
              </a:lnSpc>
              <a:spcBef>
                <a:spcPts val="0"/>
              </a:spcBef>
              <a:defRPr sz="1920"/>
            </a:lvl5pPr>
          </a:lstStyle>
          <a:p>
            <a:pPr lvl="0"/>
            <a:r>
              <a:rPr kumimoji="1" lang="ja-JP" altLang="en-US" dirty="0"/>
              <a:t>自由記述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XXX</a:t>
            </a:r>
          </a:p>
          <a:p>
            <a:pPr lvl="2"/>
            <a:r>
              <a:rPr kumimoji="1" lang="en-US" altLang="ja-JP" dirty="0"/>
              <a:t>YYY</a:t>
            </a:r>
          </a:p>
          <a:p>
            <a:pPr lvl="3"/>
            <a:r>
              <a:rPr kumimoji="1" lang="en-US" altLang="ja-JP" dirty="0"/>
              <a:t>ZZZ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202874" y="2308933"/>
            <a:ext cx="10768979" cy="406265"/>
          </a:xfrm>
        </p:spPr>
        <p:txBody>
          <a:bodyPr wrap="none" anchor="ctr" anchorCtr="0">
            <a:noAutofit/>
          </a:bodyPr>
          <a:lstStyle>
            <a:lvl1pPr marL="0" marR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20">
                <a:latin typeface="+mn-ea"/>
                <a:ea typeface="+mn-ea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1</a:t>
            </a:r>
            <a:r>
              <a:rPr kumimoji="1" lang="ja-JP" altLang="en-US" dirty="0"/>
              <a:t>行で簡潔に記述 </a:t>
            </a:r>
            <a:r>
              <a:rPr kumimoji="1" lang="en-US" altLang="ja-JP" dirty="0"/>
              <a:t>(</a:t>
            </a:r>
            <a:r>
              <a:rPr kumimoji="1" lang="ja-JP" altLang="en-US" dirty="0"/>
              <a:t>一番主張したいことに絞ってください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43910" y="45723"/>
            <a:ext cx="806490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発表</a:t>
            </a:r>
            <a:r>
              <a:rPr kumimoji="1" lang="en-US" altLang="ja-JP" dirty="0"/>
              <a:t>ID</a:t>
            </a:r>
            <a:endParaRPr kumimoji="1" lang="ja-JP" altLang="en-US" dirty="0"/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353728" y="45723"/>
            <a:ext cx="806490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種別</a:t>
            </a:r>
          </a:p>
        </p:txBody>
      </p:sp>
      <p:sp>
        <p:nvSpPr>
          <p:cNvPr id="14" name="テキスト プレースホルダー 7"/>
          <p:cNvSpPr>
            <a:spLocks noGrp="1"/>
          </p:cNvSpPr>
          <p:nvPr>
            <p:ph type="body" sz="quarter" idx="18" hasCustomPrompt="1"/>
          </p:nvPr>
        </p:nvSpPr>
        <p:spPr>
          <a:xfrm>
            <a:off x="917488" y="45723"/>
            <a:ext cx="10369152" cy="220021"/>
          </a:xfrm>
          <a:ln>
            <a:solidFill>
              <a:srgbClr val="0070C0"/>
            </a:solidFill>
          </a:ln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0070C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/>
              <a:t>キーワード </a:t>
            </a:r>
            <a:r>
              <a:rPr kumimoji="1" lang="en-US" altLang="ja-JP" dirty="0"/>
              <a:t>(</a:t>
            </a:r>
            <a:r>
              <a:rPr kumimoji="1" lang="ja-JP" altLang="en-US" dirty="0"/>
              <a:t>全角スペースで区切ってください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97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1EEE6-4E61-1543-843D-1327FA4A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605B74-317E-7547-92F9-4D5E9E4FF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DAA1C7-CE72-234C-BB21-C55EB4B6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2EEF-329F-2B4C-95A4-869E660D5ADD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A0459D-19C9-C94A-8725-4E36A416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904672-CCF1-8C49-B827-EC0D7D3E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94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7FCB68-D5C4-7C41-9377-4E779447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D3AB0C-4B7E-9F4D-822B-12186A9EF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EFE8C7-06AB-3648-A28F-A6ECF8B5D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F785A8-6107-E943-9A3D-302D2F5D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0242-DE52-D240-9B67-1E75A2026E2D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773ED9-AEEE-994F-852E-D0F0D9EE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4EC123-D99E-824F-9E41-624D11CF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55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BD8524-20A0-2F47-B83D-B59E59A6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A91897-D3F4-2746-AE25-B7136C123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F8F865-C97C-C84D-BA0E-892470BF5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546D2B4-D360-B942-A486-8F0D4AC9D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C712918-7A71-804A-96C9-6FDD16983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22A429-4C72-1148-9143-2379ECCF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44B46-FE67-A847-AD63-5AE4BFC56982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3C254BD-E1DE-7542-BA1A-834C4A66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D9D2C9-FE3F-E04E-AE58-F5CC7188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74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A27F9D-08B2-9548-8CF3-2A1AAE11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35AEB2-3D1E-3345-B729-EB4541F3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2FCA-BA63-224C-AB05-9A8F5215EB0F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E480F09-3373-1D45-AF5A-191850DF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089F109-AF63-3640-89BD-274D7434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D7A629-7BFD-174F-BFBF-D57F640F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AEA2-CEDF-2240-B30A-70E69BFD2E20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9439DA-8751-1D42-9947-0F96A612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BD5B10-ACFB-BF4D-BEEC-6E5B385D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45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46515-22AE-8745-B4D4-8EF6EDD5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B67123-FFD4-0B4F-AAEF-B5039BC9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DFE27C-CA9F-4B4D-96F2-B51C8D39B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895AB4-8925-164E-8D12-7F5A38BD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5FF96-CF5E-1B40-8605-2F3660743E5A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C5A16B-34F7-9E44-80E3-2D15F562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E75A3E-B2FC-9B4A-ABE0-A9557186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14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F9E65-1267-4A46-B9B1-FC3FF5E6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255CFA-148B-6D44-A4DE-A63EE17D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50FB11-F96C-014D-A62F-A1C7A4F4D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670393-EEE5-2743-AF89-315DAFF7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8BFC8-5214-8147-B7DC-D487A6471FBA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744A4-1540-6F4F-A2FB-C698B440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A5A9EF-BBA3-7148-97DC-46E47EC2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95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5E651CD-93E6-5143-9364-50B080F6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91CFB5-9B71-3542-8BBB-8E75E8CAD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7B47F6-C73C-2445-ACB5-30DFF8F81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61072-8589-5D46-BA38-266917E6D73B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AA112B-2F21-F247-9CC0-2F1FFF279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52D0FA-3B7A-5043-B427-1A0D1B73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BDFD8-47E4-9D43-8DA8-7F68BA337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9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335360" y="6492878"/>
            <a:ext cx="1578429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ja-JP" alt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787" y="6492878"/>
            <a:ext cx="8385184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ja-JP" alt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98971" y="6485323"/>
            <a:ext cx="1578429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ACE43E3F-3E7B-456F-BA38-FE6070B37C5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" name="タイトル プレースホルダー 3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96915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317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91D5-DC7A-BD45-A51C-2FA67BC91AAA}" type="datetime1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50E4-4E06-FF43-A7E5-C0414B9E700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000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2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mlgworkshop.org/2018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CB0C4-402A-7C4E-BC2F-3406FF80A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研究紹介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0E62F7F-82DE-1044-AC5A-7EE7E60D0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</a:t>
            </a:r>
            <a:r>
              <a:rPr kumimoji="1" lang="ja-JP" altLang="en-US"/>
              <a:t>１　白川　稜</a:t>
            </a:r>
          </a:p>
        </p:txBody>
      </p:sp>
    </p:spTree>
    <p:extLst>
      <p:ext uri="{BB962C8B-B14F-4D97-AF65-F5344CB8AC3E}">
        <p14:creationId xmlns:p14="http://schemas.microsoft.com/office/powerpoint/2010/main" val="243899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>
                <a:latin typeface="+mn-ea"/>
              </a:rPr>
              <a:t>gBoost</a:t>
            </a:r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探索木を“</a:t>
            </a:r>
            <a:r>
              <a:rPr lang="ja-JP" altLang="en-US" sz="2400" dirty="0">
                <a:solidFill>
                  <a:srgbClr val="C00000"/>
                </a:solidFill>
              </a:rPr>
              <a:t>厳密探索</a:t>
            </a:r>
            <a:r>
              <a:rPr lang="ja-JP" altLang="en-US" sz="2400" dirty="0"/>
              <a:t>”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一回の特徴探索におけるコスト</a:t>
            </a:r>
            <a:r>
              <a:rPr lang="ja-JP" altLang="en-US" sz="2400" dirty="0">
                <a:solidFill>
                  <a:srgbClr val="C00000"/>
                </a:solidFill>
              </a:rPr>
              <a:t>大</a:t>
            </a:r>
            <a:endParaRPr lang="en-US" altLang="ja-JP" sz="2400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sz="2800" dirty="0"/>
              <a:t>提案手法</a:t>
            </a:r>
            <a:endParaRPr lang="en-US" altLang="ja-JP" sz="28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探索木を“</a:t>
            </a:r>
            <a:r>
              <a:rPr lang="ja-JP" altLang="en-US" sz="2400" dirty="0">
                <a:solidFill>
                  <a:srgbClr val="C00000"/>
                </a:solidFill>
              </a:rPr>
              <a:t>確率的に探索</a:t>
            </a:r>
            <a:r>
              <a:rPr lang="ja-JP" altLang="en-US" sz="2400" dirty="0"/>
              <a:t>”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一回の特徴探索におけるコスト</a:t>
            </a:r>
            <a:r>
              <a:rPr lang="ja-JP" altLang="en-US" sz="2400" dirty="0">
                <a:solidFill>
                  <a:srgbClr val="C00000"/>
                </a:solidFill>
              </a:rPr>
              <a:t>小</a:t>
            </a:r>
            <a:endParaRPr lang="en-US" altLang="ja-JP" sz="2400" dirty="0">
              <a:solidFill>
                <a:srgbClr val="C0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24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153842" y="1287463"/>
            <a:ext cx="3868340" cy="823912"/>
          </a:xfrm>
        </p:spPr>
        <p:txBody>
          <a:bodyPr>
            <a:normAutofit/>
          </a:bodyPr>
          <a:lstStyle/>
          <a:p>
            <a:r>
              <a:rPr lang="ja-JP" altLang="en-US" sz="2800" u="sng" dirty="0"/>
              <a:t>探索パス</a:t>
            </a:r>
            <a:endParaRPr lang="en-US" altLang="ja-JP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612900" y="2098675"/>
                <a:ext cx="4409282" cy="368458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根ノードを始点とし　　　　　　子ノードを展開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展開した子ノードの中から　　ある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確率分布</a:t>
                </a:r>
                <a14:m>
                  <m:oMath xmlns:m="http://schemas.openxmlformats.org/officeDocument/2006/math">
                    <m:r>
                      <a:rPr lang="en-US" altLang="ja-JP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Ρ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ja-JP" altLang="en-US" dirty="0"/>
                  <a:t>に従って　　一つの子ノードを選択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子ノードの展開、選択の動作を葉ノードまで繰り返す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612900" y="2098675"/>
                <a:ext cx="4409282" cy="3684588"/>
              </a:xfrm>
              <a:blipFill>
                <a:blip r:embed="rId2"/>
                <a:stretch>
                  <a:fillRect l="-1724" t="-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53151" y="1287463"/>
            <a:ext cx="3887391" cy="82391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　　</a:t>
            </a:r>
            <a:r>
              <a:rPr lang="ja-JP" altLang="en-US" sz="2800" u="sng" dirty="0"/>
              <a:t>Ｋパス空間</a:t>
            </a:r>
            <a:endParaRPr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53150" y="2416175"/>
            <a:ext cx="4387850" cy="368458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探索パスをＫ本　　　　　　　　サンプリングすることで　　　　カバーされるノード集合</a:t>
            </a:r>
          </a:p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34" y="4823299"/>
            <a:ext cx="3395756" cy="18378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3862068"/>
            <a:ext cx="3553729" cy="1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9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/>
                  <a:t>一回の探索を前述</a:t>
                </a:r>
                <a:r>
                  <a:rPr kumimoji="1" lang="ja-JP" altLang="en-US" dirty="0"/>
                  <a:t>した</a:t>
                </a:r>
                <a:r>
                  <a:rPr lang="ja-JP" altLang="en-US" dirty="0"/>
                  <a:t>Ｋ</a:t>
                </a:r>
                <a:r>
                  <a:rPr kumimoji="1" lang="ja-JP" altLang="en-US" dirty="0"/>
                  <a:t>パス空間に制限することで</a:t>
                </a:r>
                <a:endParaRPr kumimoji="1" lang="en-US" altLang="ja-JP" dirty="0"/>
              </a:p>
              <a:p>
                <a:r>
                  <a:rPr lang="ja-JP" altLang="en-US" dirty="0"/>
                  <a:t>特徴探索におけるコストの削減を図る</a:t>
                </a:r>
                <a:endParaRPr lang="en-US" altLang="ja-JP" dirty="0"/>
              </a:p>
              <a:p>
                <a:endParaRPr kumimoji="1" lang="en-US" altLang="ja-JP" dirty="0"/>
              </a:p>
              <a:p>
                <a:r>
                  <a:rPr lang="ja-JP" altLang="en-US" dirty="0"/>
                  <a:t>探索パスにおける子ノードの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選択確率分布</a:t>
                </a:r>
                <a14:m>
                  <m:oMath xmlns:m="http://schemas.openxmlformats.org/officeDocument/2006/math">
                    <m:r>
                      <a:rPr lang="en-US" altLang="ja-JP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Ρ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ja-JP" altLang="en-US" dirty="0"/>
                  <a:t>に関して</a:t>
                </a:r>
                <a:endParaRPr kumimoji="1" lang="en-US" altLang="ja-JP" dirty="0"/>
              </a:p>
              <a:p>
                <a:r>
                  <a:rPr lang="ja-JP" altLang="en-US" dirty="0"/>
                  <a:t>三種類の設定方法を提案する</a:t>
                </a:r>
                <a:endParaRPr lang="en-US" altLang="ja-JP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ja-JP" altLang="en-US" sz="2400" dirty="0"/>
                  <a:t>一様分布</a:t>
                </a:r>
                <a:endParaRPr lang="en-US" altLang="ja-JP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ja-JP" sz="2400" dirty="0"/>
                  <a:t>support </a:t>
                </a:r>
                <a:r>
                  <a:rPr lang="ja-JP" altLang="en-US" sz="2400" dirty="0"/>
                  <a:t>の値を利用した分布</a:t>
                </a:r>
                <a:endParaRPr lang="en-US" altLang="ja-JP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ja-JP" sz="2400" dirty="0"/>
                  <a:t>bound </a:t>
                </a:r>
                <a:r>
                  <a:rPr lang="ja-JP" altLang="en-US" sz="2400" dirty="0"/>
                  <a:t>の値を利用した分布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22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13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確率設定</a:t>
            </a:r>
            <a:r>
              <a:rPr lang="ja-JP" altLang="en-US" dirty="0">
                <a:latin typeface="+mj-ea"/>
              </a:rPr>
              <a:t>１</a:t>
            </a:r>
            <a:r>
              <a:rPr kumimoji="1" lang="ja-JP" altLang="en-US" dirty="0"/>
              <a:t>：一様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486274"/>
          </a:xfrm>
        </p:spPr>
        <p:txBody>
          <a:bodyPr/>
          <a:lstStyle/>
          <a:p>
            <a:r>
              <a:rPr lang="ja-JP" altLang="en-US" dirty="0">
                <a:latin typeface="+mn-ea"/>
                <a:cs typeface="Cambria Math" charset="0"/>
              </a:rPr>
              <a:t>子に対して一様に確率を振る</a:t>
            </a:r>
            <a:endParaRPr lang="ja-JP" altLang="en-US" sz="2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9" name="テキスト ボックス 1638"/>
          <p:cNvSpPr txBox="1"/>
          <p:nvPr/>
        </p:nvSpPr>
        <p:spPr>
          <a:xfrm>
            <a:off x="2152651" y="51626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確率</a:t>
            </a:r>
          </a:p>
        </p:txBody>
      </p:sp>
      <p:sp>
        <p:nvSpPr>
          <p:cNvPr id="1640" name="テキスト ボックス 1639"/>
          <p:cNvSpPr txBox="1"/>
          <p:nvPr/>
        </p:nvSpPr>
        <p:spPr>
          <a:xfrm>
            <a:off x="3391348" y="516605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1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/3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1" name="テキスト ボックス 1640"/>
          <p:cNvSpPr txBox="1"/>
          <p:nvPr/>
        </p:nvSpPr>
        <p:spPr>
          <a:xfrm>
            <a:off x="5916800" y="516013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1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/3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2" name="テキスト ボックス 1641"/>
          <p:cNvSpPr txBox="1"/>
          <p:nvPr/>
        </p:nvSpPr>
        <p:spPr>
          <a:xfrm>
            <a:off x="8614207" y="515197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1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/3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9EC71F7-F4BF-6345-A011-FDB992B63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94" t="4948" r="13826" b="40622"/>
          <a:stretch/>
        </p:blipFill>
        <p:spPr>
          <a:xfrm>
            <a:off x="2960090" y="2173840"/>
            <a:ext cx="6636693" cy="29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1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ja-JP" altLang="en-US" dirty="0"/>
              <a:t>確率設定２：</a:t>
            </a:r>
            <a:r>
              <a:rPr lang="en-US" altLang="ja-JP" dirty="0">
                <a:latin typeface="+mj-ea"/>
              </a:rPr>
              <a:t>support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426450" cy="4486274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+mn-ea"/>
              </a:rPr>
              <a:t>support : </a:t>
            </a:r>
            <a:r>
              <a:rPr lang="ja-JP" altLang="en-US" dirty="0">
                <a:latin typeface="+mn-ea"/>
              </a:rPr>
              <a:t>入力データのうち、その部分グラフを含むグラフの個数</a:t>
            </a:r>
            <a:endParaRPr lang="en-US" altLang="ja-JP" dirty="0">
              <a:latin typeface="+mn-ea"/>
            </a:endParaRPr>
          </a:p>
          <a:p>
            <a:endParaRPr lang="en-US" altLang="ja-JP" sz="800" dirty="0"/>
          </a:p>
          <a:p>
            <a:r>
              <a:rPr lang="en-US" altLang="ja-JP" sz="2800" dirty="0">
                <a:ea typeface="Cambria Math" charset="0"/>
                <a:cs typeface="Cambria Math" charset="0"/>
              </a:rPr>
              <a:t> </a:t>
            </a:r>
            <a:endParaRPr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3E31D-E2AB-40D1-8B51-AFA5AFEF393A}" type="slidenum"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図形グループ 4"/>
          <p:cNvGrpSpPr/>
          <p:nvPr/>
        </p:nvGrpSpPr>
        <p:grpSpPr>
          <a:xfrm>
            <a:off x="2056437" y="2848113"/>
            <a:ext cx="3459942" cy="3508238"/>
            <a:chOff x="650908" y="2414682"/>
            <a:chExt cx="3708056" cy="3713163"/>
          </a:xfrm>
        </p:grpSpPr>
        <p:sp>
          <p:nvSpPr>
            <p:cNvPr id="60" name="角丸四角形 59"/>
            <p:cNvSpPr/>
            <p:nvPr/>
          </p:nvSpPr>
          <p:spPr>
            <a:xfrm>
              <a:off x="650908" y="2414682"/>
              <a:ext cx="3708056" cy="37131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" name="図形グループ 26"/>
            <p:cNvGrpSpPr/>
            <p:nvPr/>
          </p:nvGrpSpPr>
          <p:grpSpPr>
            <a:xfrm>
              <a:off x="1409700" y="3610245"/>
              <a:ext cx="1512000" cy="360000"/>
              <a:chOff x="2844801" y="3390899"/>
              <a:chExt cx="1968499" cy="444501"/>
            </a:xfrm>
            <a:solidFill>
              <a:srgbClr val="BCFFBE"/>
            </a:solidFill>
          </p:grpSpPr>
          <p:sp>
            <p:nvSpPr>
              <p:cNvPr id="20" name="円/楕円 19"/>
              <p:cNvSpPr/>
              <p:nvPr/>
            </p:nvSpPr>
            <p:spPr>
              <a:xfrm>
                <a:off x="2844801" y="3390899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3606800" y="3390900"/>
                <a:ext cx="444500" cy="4445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4368800" y="3390900"/>
                <a:ext cx="444500" cy="4445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25" name="直線コネクタ 24"/>
              <p:cNvCxnSpPr>
                <a:stCxn id="22" idx="2"/>
                <a:endCxn id="20" idx="6"/>
              </p:cNvCxnSpPr>
              <p:nvPr/>
            </p:nvCxnSpPr>
            <p:spPr>
              <a:xfrm flipH="1">
                <a:off x="3289300" y="3613150"/>
                <a:ext cx="317500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 flipH="1">
                <a:off x="4051300" y="3613150"/>
                <a:ext cx="317500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図形グループ 54"/>
            <p:cNvGrpSpPr/>
            <p:nvPr/>
          </p:nvGrpSpPr>
          <p:grpSpPr>
            <a:xfrm>
              <a:off x="1422399" y="4271264"/>
              <a:ext cx="1548000" cy="1188000"/>
              <a:chOff x="1879600" y="4552020"/>
              <a:chExt cx="1320798" cy="1097974"/>
            </a:xfrm>
            <a:solidFill>
              <a:schemeClr val="bg2"/>
            </a:solidFill>
          </p:grpSpPr>
          <p:sp>
            <p:nvSpPr>
              <p:cNvPr id="41" name="円/楕円 40"/>
              <p:cNvSpPr/>
              <p:nvPr/>
            </p:nvSpPr>
            <p:spPr>
              <a:xfrm>
                <a:off x="2390876" y="4552020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1879600" y="5307094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2902153" y="5307094"/>
                <a:ext cx="298245" cy="342900"/>
              </a:xfrm>
              <a:prstGeom prst="ellipse">
                <a:avLst/>
              </a:prstGeom>
              <a:solidFill>
                <a:srgbClr val="77F33B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5" name="直線コネクタ 44"/>
              <p:cNvCxnSpPr>
                <a:stCxn id="41" idx="3"/>
                <a:endCxn id="42" idx="7"/>
              </p:cNvCxnSpPr>
              <p:nvPr/>
            </p:nvCxnSpPr>
            <p:spPr>
              <a:xfrm flipH="1">
                <a:off x="2134168" y="4844703"/>
                <a:ext cx="300385" cy="512608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2672479" y="4843614"/>
                <a:ext cx="300386" cy="512608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>
                <a:stCxn id="43" idx="2"/>
                <a:endCxn id="42" idx="6"/>
              </p:cNvCxnSpPr>
              <p:nvPr/>
            </p:nvCxnSpPr>
            <p:spPr>
              <a:xfrm flipH="1">
                <a:off x="2177845" y="5478544"/>
                <a:ext cx="724308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図形グループ 57"/>
            <p:cNvGrpSpPr/>
            <p:nvPr/>
          </p:nvGrpSpPr>
          <p:grpSpPr>
            <a:xfrm>
              <a:off x="1397000" y="2753352"/>
              <a:ext cx="2124000" cy="380286"/>
              <a:chOff x="1879600" y="2823601"/>
              <a:chExt cx="1832077" cy="342900"/>
            </a:xfrm>
            <a:solidFill>
              <a:schemeClr val="bg2"/>
            </a:solidFill>
          </p:grpSpPr>
          <p:sp>
            <p:nvSpPr>
              <p:cNvPr id="29" name="円/楕円 28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2902155" y="2823601"/>
                <a:ext cx="298245" cy="342900"/>
              </a:xfrm>
              <a:prstGeom prst="ellipse">
                <a:avLst/>
              </a:prstGeom>
              <a:solidFill>
                <a:srgbClr val="77F33B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 flipH="1">
                <a:off x="2689123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円/楕円 55"/>
              <p:cNvSpPr/>
              <p:nvPr/>
            </p:nvSpPr>
            <p:spPr>
              <a:xfrm>
                <a:off x="3413432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7" name="直線コネクタ 56"/>
              <p:cNvCxnSpPr/>
              <p:nvPr/>
            </p:nvCxnSpPr>
            <p:spPr>
              <a:xfrm flipH="1">
                <a:off x="3200400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テキスト ボックス 62"/>
            <p:cNvSpPr txBox="1"/>
            <p:nvPr/>
          </p:nvSpPr>
          <p:spPr>
            <a:xfrm>
              <a:off x="2452859" y="5593856"/>
              <a:ext cx="1488094" cy="42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入力データ</a:t>
              </a: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6173698" y="3016253"/>
            <a:ext cx="3748082" cy="2297847"/>
            <a:chOff x="4634972" y="2737378"/>
            <a:chExt cx="3867778" cy="2310811"/>
          </a:xfrm>
        </p:grpSpPr>
        <p:sp>
          <p:nvSpPr>
            <p:cNvPr id="59" name="テキスト ボックス 58"/>
            <p:cNvSpPr txBox="1"/>
            <p:nvPr/>
          </p:nvSpPr>
          <p:spPr>
            <a:xfrm>
              <a:off x="4634972" y="2737378"/>
              <a:ext cx="1196314" cy="464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rPr>
                <a:t>support</a:t>
              </a:r>
              <a:endParaRPr kumimoji="1" lang="ja-JP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4753282" y="3481658"/>
              <a:ext cx="936000" cy="360000"/>
              <a:chOff x="1879600" y="2823601"/>
              <a:chExt cx="809522" cy="342900"/>
            </a:xfrm>
            <a:solidFill>
              <a:schemeClr val="bg2"/>
            </a:solidFill>
          </p:grpSpPr>
          <p:sp>
            <p:nvSpPr>
              <p:cNvPr id="65" name="円/楕円 64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68" name="直線コネクタ 67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図形グループ 71"/>
            <p:cNvGrpSpPr/>
            <p:nvPr/>
          </p:nvGrpSpPr>
          <p:grpSpPr>
            <a:xfrm>
              <a:off x="6129398" y="3481658"/>
              <a:ext cx="936000" cy="360000"/>
              <a:chOff x="1879600" y="2823601"/>
              <a:chExt cx="809522" cy="342900"/>
            </a:xfrm>
            <a:solidFill>
              <a:schemeClr val="bg2"/>
            </a:solidFill>
          </p:grpSpPr>
          <p:sp>
            <p:nvSpPr>
              <p:cNvPr id="73" name="円/楕円 72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円/楕円 73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rgbClr val="77F33B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75" name="直線コネクタ 74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図形グループ 75"/>
            <p:cNvGrpSpPr/>
            <p:nvPr/>
          </p:nvGrpSpPr>
          <p:grpSpPr>
            <a:xfrm>
              <a:off x="7505515" y="3481658"/>
              <a:ext cx="936000" cy="360000"/>
              <a:chOff x="1879600" y="2823601"/>
              <a:chExt cx="809522" cy="342900"/>
            </a:xfrm>
            <a:solidFill>
              <a:schemeClr val="bg2"/>
            </a:solidFill>
          </p:grpSpPr>
          <p:sp>
            <p:nvSpPr>
              <p:cNvPr id="77" name="円/楕円 76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円/楕円 77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79" name="直線コネクタ 78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テキスト ボックス 79"/>
            <p:cNvSpPr txBox="1"/>
            <p:nvPr/>
          </p:nvSpPr>
          <p:spPr>
            <a:xfrm>
              <a:off x="4941373" y="4055589"/>
              <a:ext cx="571690" cy="3059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＝</a:t>
              </a: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7693606" y="4054711"/>
              <a:ext cx="571690" cy="3059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＝</a:t>
              </a: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6305441" y="4054711"/>
              <a:ext cx="571690" cy="3059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＝</a:t>
              </a: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5077915" y="4573824"/>
              <a:ext cx="667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454682" y="4586524"/>
              <a:ext cx="667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7835428" y="4586524"/>
              <a:ext cx="667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45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2702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確率設定</a:t>
            </a:r>
            <a:r>
              <a:rPr lang="ja-JP" altLang="en-US" dirty="0">
                <a:latin typeface="+mj-ea"/>
              </a:rPr>
              <a:t>２</a:t>
            </a:r>
            <a:r>
              <a:rPr kumimoji="1" lang="ja-JP" altLang="en-US" dirty="0"/>
              <a:t>：</a:t>
            </a:r>
            <a:r>
              <a:rPr kumimoji="1" lang="en-US" altLang="ja-JP" dirty="0">
                <a:latin typeface="+mj-ea"/>
              </a:rPr>
              <a:t>support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65289"/>
            <a:ext cx="7886700" cy="4486274"/>
          </a:xfrm>
        </p:spPr>
        <p:txBody>
          <a:bodyPr/>
          <a:lstStyle/>
          <a:p>
            <a:r>
              <a:rPr lang="en-US" altLang="ja-JP" dirty="0">
                <a:latin typeface="+mn-ea"/>
                <a:cs typeface="Cambria Math" charset="0"/>
              </a:rPr>
              <a:t>support</a:t>
            </a:r>
            <a:r>
              <a:rPr lang="ja-JP" altLang="en-US" dirty="0">
                <a:latin typeface="+mn-ea"/>
                <a:cs typeface="Cambria Math" charset="0"/>
              </a:rPr>
              <a:t>の比を確率に用いる</a:t>
            </a:r>
            <a:endParaRPr lang="ja-JP" altLang="en-US" sz="2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8" name="図形グループ 37"/>
          <p:cNvGrpSpPr/>
          <p:nvPr/>
        </p:nvGrpSpPr>
        <p:grpSpPr>
          <a:xfrm>
            <a:off x="1747186" y="5005671"/>
            <a:ext cx="7439813" cy="543571"/>
            <a:chOff x="1413435" y="4893449"/>
            <a:chExt cx="5901321" cy="487986"/>
          </a:xfrm>
        </p:grpSpPr>
        <p:sp>
          <p:nvSpPr>
            <p:cNvPr id="57" name="テキスト ボックス 56"/>
            <p:cNvSpPr txBox="1"/>
            <p:nvPr/>
          </p:nvSpPr>
          <p:spPr>
            <a:xfrm>
              <a:off x="1413435" y="4903039"/>
              <a:ext cx="1046710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rPr>
                <a:t>support</a:t>
              </a:r>
              <a:endParaRPr kumimoji="1" lang="ja-JP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2862660" y="4906091"/>
              <a:ext cx="288888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4885213" y="4911719"/>
              <a:ext cx="288888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7025868" y="4893449"/>
              <a:ext cx="288888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テキスト ボックス 61"/>
          <p:cNvSpPr txBox="1"/>
          <p:nvPr/>
        </p:nvSpPr>
        <p:spPr>
          <a:xfrm>
            <a:off x="1906793" y="55479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確率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394077" y="555135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/6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915763" y="554527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/6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652320" y="553727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1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/6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B71E95-2144-C94D-BB5D-E3D5CC1B6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94" t="4948" r="13826" b="40622"/>
          <a:stretch/>
        </p:blipFill>
        <p:spPr>
          <a:xfrm>
            <a:off x="3044971" y="2101095"/>
            <a:ext cx="6636693" cy="29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5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確率設定</a:t>
            </a:r>
            <a:r>
              <a:rPr lang="ja-JP" altLang="en-US" dirty="0">
                <a:latin typeface="+mj-ea"/>
              </a:rPr>
              <a:t>３</a:t>
            </a:r>
            <a:r>
              <a:rPr lang="ja-JP" altLang="en-US" dirty="0"/>
              <a:t>：</a:t>
            </a:r>
            <a:r>
              <a:rPr lang="en-US" altLang="ja-JP" dirty="0">
                <a:latin typeface="+mj-ea"/>
              </a:rPr>
              <a:t>bound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342577" cy="4486274"/>
          </a:xfrm>
        </p:spPr>
        <p:txBody>
          <a:bodyPr>
            <a:normAutofit/>
          </a:bodyPr>
          <a:lstStyle/>
          <a:p>
            <a:r>
              <a:rPr lang="en-US" altLang="ja-JP" dirty="0"/>
              <a:t>bound : </a:t>
            </a:r>
            <a:r>
              <a:rPr lang="ja-JP" altLang="en-US" dirty="0"/>
              <a:t>その部分グラフより下層で得られる評価値の上限</a:t>
            </a:r>
            <a:endParaRPr lang="en-US" altLang="ja-JP" dirty="0"/>
          </a:p>
          <a:p>
            <a:endParaRPr lang="ja-JP" altLang="en-US" sz="21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3E31D-E2AB-40D1-8B51-AFA5AFEF393A}" type="slidenum"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7753117" y="3387752"/>
            <a:ext cx="2775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より見込みのある方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を多く探索したい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D31035D-5978-B44A-B6E3-B12827AF1AD2}"/>
              </a:ext>
            </a:extLst>
          </p:cNvPr>
          <p:cNvGrpSpPr/>
          <p:nvPr/>
        </p:nvGrpSpPr>
        <p:grpSpPr>
          <a:xfrm>
            <a:off x="2422787" y="2043945"/>
            <a:ext cx="4967763" cy="4449202"/>
            <a:chOff x="898786" y="2043945"/>
            <a:chExt cx="4967763" cy="4449202"/>
          </a:xfrm>
        </p:grpSpPr>
        <p:sp>
          <p:nvSpPr>
            <p:cNvPr id="47" name="三角形 46"/>
            <p:cNvSpPr/>
            <p:nvPr/>
          </p:nvSpPr>
          <p:spPr>
            <a:xfrm>
              <a:off x="898786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上限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0.1</a:t>
              </a:r>
            </a:p>
          </p:txBody>
        </p:sp>
        <p:sp>
          <p:nvSpPr>
            <p:cNvPr id="48" name="三角形 47"/>
            <p:cNvSpPr/>
            <p:nvPr/>
          </p:nvSpPr>
          <p:spPr>
            <a:xfrm>
              <a:off x="2772573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上限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0.2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三角形 48"/>
            <p:cNvSpPr/>
            <p:nvPr/>
          </p:nvSpPr>
          <p:spPr>
            <a:xfrm>
              <a:off x="4646132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上限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0.3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4628965" y="4104447"/>
              <a:ext cx="1237584" cy="2388700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8F322AD8-D587-234B-8E43-E1143E0CF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594" t="4948" r="13826" b="40622"/>
            <a:stretch/>
          </p:blipFill>
          <p:spPr>
            <a:xfrm>
              <a:off x="945957" y="2043945"/>
              <a:ext cx="4856254" cy="2185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98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2702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確率設定</a:t>
            </a:r>
            <a:r>
              <a:rPr lang="ja-JP" altLang="en-US" dirty="0">
                <a:latin typeface="+mj-ea"/>
              </a:rPr>
              <a:t>３</a:t>
            </a:r>
            <a:r>
              <a:rPr kumimoji="1" lang="ja-JP" altLang="en-US" dirty="0"/>
              <a:t>：</a:t>
            </a:r>
            <a:r>
              <a:rPr lang="en-US" altLang="ja-JP" dirty="0">
                <a:latin typeface="+mj-ea"/>
              </a:rPr>
              <a:t>bound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dirty="0">
                <a:solidFill>
                  <a:prstClr val="black"/>
                </a:solidFill>
                <a:latin typeface="ＭＳ Ｐゴシック" charset="-128"/>
                <a:cs typeface="Cambria Math" charset="0"/>
              </a:rPr>
              <a:t>bound</a:t>
            </a:r>
            <a:r>
              <a:rPr lang="ja-JP" altLang="en-US" dirty="0">
                <a:solidFill>
                  <a:prstClr val="black"/>
                </a:solidFill>
                <a:latin typeface="ＭＳ Ｐゴシック" charset="-128"/>
                <a:cs typeface="Cambria Math" charset="0"/>
              </a:rPr>
              <a:t>の比を確率に用いる</a:t>
            </a:r>
            <a:endParaRPr lang="ja-JP" altLang="en-US" sz="2200" dirty="0">
              <a:solidFill>
                <a:prstClr val="black"/>
              </a:solidFill>
              <a:latin typeface="ＭＳ Ｐゴシック" charset="-128"/>
            </a:endParaRPr>
          </a:p>
          <a:p>
            <a:endParaRPr lang="ja-JP" altLang="en-US" sz="2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" name="図形グループ 36"/>
          <p:cNvGrpSpPr/>
          <p:nvPr/>
        </p:nvGrpSpPr>
        <p:grpSpPr>
          <a:xfrm>
            <a:off x="2590271" y="6270568"/>
            <a:ext cx="5987533" cy="507458"/>
            <a:chOff x="612395" y="5597651"/>
            <a:chExt cx="4720183" cy="418656"/>
          </a:xfrm>
        </p:grpSpPr>
        <p:sp>
          <p:nvSpPr>
            <p:cNvPr id="39" name="テキスト ボックス 38"/>
            <p:cNvSpPr txBox="1"/>
            <p:nvPr/>
          </p:nvSpPr>
          <p:spPr>
            <a:xfrm>
              <a:off x="612395" y="5597651"/>
              <a:ext cx="630841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確率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3022959" y="5635431"/>
              <a:ext cx="850726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0.2</a:t>
              </a: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/0.6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481852" y="5622956"/>
              <a:ext cx="850726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0.3</a:t>
              </a:r>
              <a:r>
                <a:rPr kumimoji="1" lang="en-US" altLang="ja-JP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/0.6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541535" y="5634314"/>
              <a:ext cx="850726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0.1</a:t>
              </a:r>
              <a:r>
                <a:rPr kumimoji="1" lang="en-US" altLang="ja-JP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/0.6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09A83507-E28E-0A4F-A4FB-3C03C0EAA1D2}"/>
              </a:ext>
            </a:extLst>
          </p:cNvPr>
          <p:cNvGrpSpPr/>
          <p:nvPr/>
        </p:nvGrpSpPr>
        <p:grpSpPr>
          <a:xfrm>
            <a:off x="3612118" y="1818812"/>
            <a:ext cx="4950596" cy="4205326"/>
            <a:chOff x="898786" y="2043945"/>
            <a:chExt cx="4950596" cy="4205326"/>
          </a:xfrm>
        </p:grpSpPr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9A557A78-F4D3-1D46-B540-246EE2F876AA}"/>
                </a:ext>
              </a:extLst>
            </p:cNvPr>
            <p:cNvSpPr/>
            <p:nvPr/>
          </p:nvSpPr>
          <p:spPr>
            <a:xfrm>
              <a:off x="898786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上限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0.1</a:t>
              </a:r>
            </a:p>
          </p:txBody>
        </p:sp>
        <p:sp>
          <p:nvSpPr>
            <p:cNvPr id="36" name="三角形 35">
              <a:extLst>
                <a:ext uri="{FF2B5EF4-FFF2-40B4-BE49-F238E27FC236}">
                  <a16:creationId xmlns:a16="http://schemas.microsoft.com/office/drawing/2014/main" id="{92D7BA99-F701-E343-8B95-998B0AEE0BDD}"/>
                </a:ext>
              </a:extLst>
            </p:cNvPr>
            <p:cNvSpPr/>
            <p:nvPr/>
          </p:nvSpPr>
          <p:spPr>
            <a:xfrm>
              <a:off x="2772573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上限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0.2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30CA3383-251F-5E41-8581-D9B441240770}"/>
                </a:ext>
              </a:extLst>
            </p:cNvPr>
            <p:cNvSpPr/>
            <p:nvPr/>
          </p:nvSpPr>
          <p:spPr>
            <a:xfrm>
              <a:off x="4646132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上限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0.3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5F0445A5-D86E-7D48-8B8B-324E37FCB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594" t="4948" r="13826" b="40622"/>
            <a:stretch/>
          </p:blipFill>
          <p:spPr>
            <a:xfrm>
              <a:off x="945957" y="2043945"/>
              <a:ext cx="4856254" cy="2185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44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869137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ja-JP" altLang="en-US" sz="2800" dirty="0"/>
              <a:t>使用したデータセット</a:t>
            </a:r>
            <a:endParaRPr lang="en-US" altLang="ja-JP" sz="2800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sz="2800" dirty="0"/>
          </a:p>
          <a:p>
            <a:pPr marL="342900" indent="-342900">
              <a:buFont typeface="Arial" charset="0"/>
              <a:buChar char="•"/>
            </a:pPr>
            <a:r>
              <a:rPr lang="ja-JP" altLang="en-US" sz="2800" dirty="0"/>
              <a:t>比較実験</a:t>
            </a:r>
            <a:endParaRPr lang="en-US" altLang="ja-JP" sz="28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探索精度・効率の比較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実際の予測精度の比較</a:t>
            </a:r>
            <a:endParaRPr lang="en-US" altLang="ja-JP" sz="2400" dirty="0"/>
          </a:p>
          <a:p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1752601" y="2290446"/>
          <a:ext cx="8686799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データ名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グラフ数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平均ノード数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平均エッジ数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正例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負例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CPDB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684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25.2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25.6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341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343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Mutag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188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26.3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28.1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125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63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4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ja-JP" altLang="en-US" dirty="0"/>
              <a:t>探索精度・効率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0F8976-12BB-6348-93E3-F1C3618C5317}"/>
                  </a:ext>
                </a:extLst>
              </p:cNvPr>
              <p:cNvSpPr txBox="1"/>
              <p:nvPr/>
            </p:nvSpPr>
            <p:spPr>
              <a:xfrm>
                <a:off x="2152650" y="6266657"/>
                <a:ext cx="3761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既存手法の探索ノード数：</a:t>
                </a:r>
                <a14:m>
                  <m:oMath xmlns:m="http://schemas.openxmlformats.org/officeDocument/2006/math">
                    <m:r>
                      <a:rPr kumimoji="1" lang="en-US" altLang="ja-JP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  <m:r>
                      <a:rPr kumimoji="1" lang="en-US" altLang="ja-JP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0F8976-12BB-6348-93E3-F1C3618C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6266657"/>
                <a:ext cx="3761992" cy="400110"/>
              </a:xfrm>
              <a:prstGeom prst="rect">
                <a:avLst/>
              </a:prstGeom>
              <a:blipFill>
                <a:blip r:embed="rId2"/>
                <a:stretch>
                  <a:fillRect l="-1684" t="-12121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9EBA72-3ADE-7C4E-BD9E-1D0BE8484A99}"/>
              </a:ext>
            </a:extLst>
          </p:cNvPr>
          <p:cNvSpPr txBox="1"/>
          <p:nvPr/>
        </p:nvSpPr>
        <p:spPr>
          <a:xfrm>
            <a:off x="2139704" y="1473926"/>
            <a:ext cx="852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の値を推移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させた時の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探索ノード数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と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目的関数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の関係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5EDB7F-5165-194D-85BA-E4BCFD2D2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12" r="26797"/>
          <a:stretch/>
        </p:blipFill>
        <p:spPr>
          <a:xfrm>
            <a:off x="3227182" y="1971902"/>
            <a:ext cx="5737637" cy="4320000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D94C571-3CEB-CD4C-99E6-547F0C8C0C10}"/>
              </a:ext>
            </a:extLst>
          </p:cNvPr>
          <p:cNvSpPr/>
          <p:nvPr/>
        </p:nvSpPr>
        <p:spPr>
          <a:xfrm>
            <a:off x="3074505" y="2676940"/>
            <a:ext cx="490331" cy="23853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目的関数</a:t>
            </a:r>
          </a:p>
        </p:txBody>
      </p:sp>
    </p:spTree>
    <p:extLst>
      <p:ext uri="{BB962C8B-B14F-4D97-AF65-F5344CB8AC3E}">
        <p14:creationId xmlns:p14="http://schemas.microsoft.com/office/powerpoint/2010/main" val="46677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09800" y="1281387"/>
            <a:ext cx="7772400" cy="2387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グラフ分類における</a:t>
            </a:r>
            <a:br>
              <a:rPr lang="en-US" altLang="ja-JP" sz="3600" dirty="0"/>
            </a:br>
            <a:r>
              <a:rPr lang="ja-JP" altLang="en-US" sz="3600" dirty="0"/>
              <a:t>部分グラフ特徴集合の確率的探索</a:t>
            </a:r>
            <a:br>
              <a:rPr lang="en-US" altLang="ja-JP" sz="3600" dirty="0"/>
            </a:br>
            <a:r>
              <a:rPr lang="en-US" altLang="ja-JP" sz="2800" dirty="0"/>
              <a:t>Probabilistic Search for Subgraph Feature Sets </a:t>
            </a:r>
            <a:br>
              <a:rPr lang="en-US" altLang="ja-JP" sz="2800" dirty="0"/>
            </a:br>
            <a:r>
              <a:rPr lang="en-US" altLang="ja-JP" sz="2800" dirty="0"/>
              <a:t>in Graph Classification</a:t>
            </a:r>
            <a:endParaRPr lang="ja-JP" altLang="en-US" sz="2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667000" y="4026106"/>
            <a:ext cx="6858000" cy="25337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dirty="0"/>
              <a:t>北海道大学　工学部　</a:t>
            </a:r>
            <a:endParaRPr lang="en-US" altLang="ja-JP" dirty="0"/>
          </a:p>
          <a:p>
            <a:r>
              <a:rPr lang="ja-JP" altLang="en-US" dirty="0"/>
              <a:t>大規模知識処理研究室　　</a:t>
            </a:r>
            <a:endParaRPr lang="en-US" altLang="ja-JP" dirty="0"/>
          </a:p>
          <a:p>
            <a:r>
              <a:rPr lang="ja-JP" altLang="en-US" dirty="0"/>
              <a:t>白川　稜</a:t>
            </a:r>
            <a:endParaRPr lang="en-US" altLang="ja-JP" dirty="0"/>
          </a:p>
          <a:p>
            <a:r>
              <a:rPr lang="en-US" altLang="ja-JP" dirty="0"/>
              <a:t>			</a:t>
            </a:r>
            <a:r>
              <a:rPr lang="ja-JP" altLang="en-US" dirty="0"/>
              <a:t>　　　　　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5738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予測精度</a:t>
            </a:r>
            <a:r>
              <a:rPr lang="en-US" altLang="ja-JP" dirty="0">
                <a:latin typeface="+mj-ea"/>
              </a:rPr>
              <a:t>(CPDB</a:t>
            </a:r>
            <a:r>
              <a:rPr lang="ja-JP" altLang="en-US" dirty="0">
                <a:latin typeface="+mj-ea"/>
              </a:rPr>
              <a:t>データセット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22763" y="5750739"/>
            <a:ext cx="549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１０分割交差検証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×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１０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の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ACC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平均、分散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既存手法の探索ノード数：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17,834,167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729AA-6B7D-7846-BF72-5CEE28D036E1}"/>
              </a:ext>
            </a:extLst>
          </p:cNvPr>
          <p:cNvSpPr txBox="1"/>
          <p:nvPr/>
        </p:nvSpPr>
        <p:spPr>
          <a:xfrm>
            <a:off x="2056350" y="4794783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) gBoost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での最良パラメータの場合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15AAB2-33A1-CA40-908F-6C45C31FECAC}"/>
              </a:ext>
            </a:extLst>
          </p:cNvPr>
          <p:cNvSpPr txBox="1"/>
          <p:nvPr/>
        </p:nvSpPr>
        <p:spPr>
          <a:xfrm>
            <a:off x="6458509" y="4746812"/>
            <a:ext cx="3733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ii) 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各手法でハイパーパラメータを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　　チューニングした場合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7345EB-E93C-C84C-8D67-5A66A64F8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41" r="23424"/>
          <a:stretch/>
        </p:blipFill>
        <p:spPr>
          <a:xfrm>
            <a:off x="1756698" y="1705027"/>
            <a:ext cx="4291451" cy="3096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038828E-DF98-1748-99BC-BC50B1601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41" r="23587"/>
          <a:stretch/>
        </p:blipFill>
        <p:spPr>
          <a:xfrm>
            <a:off x="6048148" y="1684445"/>
            <a:ext cx="4282328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7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予測精度</a:t>
            </a:r>
            <a:r>
              <a:rPr lang="en-US" altLang="ja-JP" dirty="0">
                <a:latin typeface="+mj-ea"/>
              </a:rPr>
              <a:t>(</a:t>
            </a:r>
            <a:r>
              <a:rPr lang="en-US" altLang="ja-JP" dirty="0" err="1">
                <a:latin typeface="+mj-ea"/>
              </a:rPr>
              <a:t>Mutag</a:t>
            </a:r>
            <a:r>
              <a:rPr lang="ja-JP" altLang="en-US" dirty="0">
                <a:latin typeface="+mj-ea"/>
              </a:rPr>
              <a:t>データセット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21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75771" y="5944418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既存手法の探索ノード数：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2,270,063</a:t>
            </a:r>
            <a:endParaRPr lang="ja-JP" altLang="en-US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56350" y="4794783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i</a:t>
            </a:r>
            <a:r>
              <a:rPr lang="en-US" altLang="ja-JP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) gBoost</a:t>
            </a:r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での最良パラメータの場合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58509" y="4746812"/>
            <a:ext cx="3733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ii) </a:t>
            </a:r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各手法でハイパーパラメータを</a:t>
            </a:r>
            <a:endParaRPr lang="en-US" altLang="ja-JP" sz="20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  <a:p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　　チューニングした場合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EA8AE8A-E88A-EF4F-8429-AD40975AA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41" r="23261"/>
          <a:stretch/>
        </p:blipFill>
        <p:spPr>
          <a:xfrm>
            <a:off x="1759160" y="1698783"/>
            <a:ext cx="4288988" cy="3096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E05795-0367-D44D-AEAF-60E428386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76" r="23098"/>
          <a:stretch/>
        </p:blipFill>
        <p:spPr>
          <a:xfrm>
            <a:off x="6048148" y="1698783"/>
            <a:ext cx="4323548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1524001" y="404664"/>
            <a:ext cx="9143999" cy="792305"/>
          </a:xfrm>
        </p:spPr>
        <p:txBody>
          <a:bodyPr/>
          <a:lstStyle/>
          <a:p>
            <a:pPr fontAlgn="base"/>
            <a:r>
              <a:rPr lang="ja-JP" altLang="en-US" sz="2640"/>
              <a:t>適応的な部分グラフ指示子の探索・選択に基づく</a:t>
            </a:r>
            <a:br>
              <a:rPr lang="en-US" altLang="ja-JP" sz="2640" dirty="0"/>
            </a:br>
            <a:r>
              <a:rPr lang="ja-JP" altLang="en-US" sz="2640"/>
              <a:t>非線形グラフ分類回帰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0"/>
          </p:nvPr>
        </p:nvSpPr>
        <p:spPr>
          <a:xfrm>
            <a:off x="1524001" y="1182351"/>
            <a:ext cx="9143998" cy="572906"/>
          </a:xfrm>
        </p:spPr>
        <p:txBody>
          <a:bodyPr/>
          <a:lstStyle/>
          <a:p>
            <a:r>
              <a:rPr lang="ja-JP" altLang="en-US"/>
              <a:t>白川 稜</a:t>
            </a:r>
            <a:r>
              <a:rPr lang="en-US" altLang="ja-JP" dirty="0"/>
              <a:t>  (</a:t>
            </a:r>
            <a:r>
              <a:rPr lang="ja-JP" altLang="en-US"/>
              <a:t>北大</a:t>
            </a:r>
            <a:r>
              <a:rPr lang="en-US" altLang="ja-JP" dirty="0"/>
              <a:t>)</a:t>
            </a:r>
            <a:r>
              <a:rPr lang="ja-JP" altLang="en-US"/>
              <a:t>　横山 侑政</a:t>
            </a:r>
            <a:r>
              <a:rPr lang="en-US" altLang="ja-JP" dirty="0"/>
              <a:t>  (</a:t>
            </a:r>
            <a:r>
              <a:rPr lang="ja-JP" altLang="en-US"/>
              <a:t>北大</a:t>
            </a:r>
            <a:r>
              <a:rPr lang="en-US" altLang="ja-JP" dirty="0"/>
              <a:t>)</a:t>
            </a:r>
            <a:r>
              <a:rPr lang="ja-JP" altLang="en-US"/>
              <a:t>　岡崎 文哉</a:t>
            </a:r>
            <a:r>
              <a:rPr lang="en-US" altLang="ja-JP" dirty="0"/>
              <a:t>  (</a:t>
            </a:r>
            <a:r>
              <a:rPr lang="ja-JP" altLang="en-US"/>
              <a:t>北大</a:t>
            </a:r>
            <a:r>
              <a:rPr lang="en-US" altLang="ja-JP" dirty="0"/>
              <a:t>)</a:t>
            </a:r>
            <a:r>
              <a:rPr lang="ja-JP" altLang="en-US"/>
              <a:t>　瀧川 一学</a:t>
            </a:r>
            <a:r>
              <a:rPr lang="en-US" altLang="ja-JP" dirty="0"/>
              <a:t>  (</a:t>
            </a:r>
            <a:r>
              <a:rPr lang="ja-JP" altLang="en-US"/>
              <a:t>北大</a:t>
            </a:r>
            <a:r>
              <a:rPr lang="en-US" altLang="ja-JP" dirty="0"/>
              <a:t>)</a:t>
            </a:r>
            <a:r>
              <a:rPr lang="ja-JP" altLang="en-US"/>
              <a:t> </a:t>
            </a:r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ja-JP" altLang="en-US"/>
              <a:t>グラフに対する教師付き学習（分類・回帰）</a:t>
            </a: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/>
              <a:t>部分グラフ特徴集合と非線形な仮説の効率的な同時学習を実現</a:t>
            </a:r>
          </a:p>
        </p:txBody>
      </p:sp>
      <p:sp>
        <p:nvSpPr>
          <p:cNvPr id="15" name="コンテンツ プレースホルダー 1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endParaRPr lang="en-US" altLang="ja-JP" sz="240" dirty="0"/>
          </a:p>
          <a:p>
            <a:pPr marL="0" indent="0">
              <a:spcAft>
                <a:spcPts val="240"/>
              </a:spcAft>
              <a:buNone/>
            </a:pPr>
            <a:r>
              <a:rPr lang="ja-JP" altLang="en-US" sz="1680"/>
              <a:t>学習に用いる部分グラフを適応的に探索・選択する回帰木学習アルゴリズムと</a:t>
            </a:r>
            <a:endParaRPr lang="en-US" altLang="ja-JP" sz="1680" dirty="0"/>
          </a:p>
          <a:p>
            <a:pPr marL="0" indent="0">
              <a:spcAft>
                <a:spcPts val="240"/>
              </a:spcAft>
              <a:buNone/>
            </a:pPr>
            <a:r>
              <a:rPr lang="ja-JP" altLang="en-US" sz="1680"/>
              <a:t>勾配ブースティングによるアンサンブル学習を提案する</a:t>
            </a:r>
            <a:endParaRPr lang="en-US" altLang="ja-JP" sz="1680" dirty="0"/>
          </a:p>
          <a:p>
            <a:endParaRPr lang="en-US" altLang="ja-JP" sz="72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ja-JP" altLang="en-US" sz="1680"/>
              <a:t>部分グラフパターン探索</a:t>
            </a:r>
            <a:endParaRPr lang="en-US" altLang="ja-JP" sz="1680" dirty="0"/>
          </a:p>
          <a:p>
            <a:pPr marL="0" indent="0">
              <a:buNone/>
            </a:pPr>
            <a:r>
              <a:rPr lang="ja-JP" altLang="en-US" sz="1440"/>
              <a:t>　　</a:t>
            </a:r>
            <a:r>
              <a:rPr lang="en-US" altLang="ja-JP" sz="1440" dirty="0" err="1"/>
              <a:t>gSpan</a:t>
            </a:r>
            <a:r>
              <a:rPr lang="ja-JP" altLang="en-US" sz="1440"/>
              <a:t>アルゴリズムによる出現部分グラフの列挙木上の探索</a:t>
            </a:r>
            <a:endParaRPr lang="en-US" altLang="ja-JP" sz="1440" dirty="0"/>
          </a:p>
          <a:p>
            <a:r>
              <a:rPr lang="ja-JP" altLang="en-US" sz="1680"/>
              <a:t>変数集合に探索木を伴う場合の回帰木学習</a:t>
            </a:r>
            <a:endParaRPr lang="en-US" altLang="ja-JP" sz="1680" dirty="0"/>
          </a:p>
          <a:p>
            <a:pPr marL="216000" lvl="1" indent="0">
              <a:buNone/>
            </a:pPr>
            <a:r>
              <a:rPr lang="ja-JP" altLang="en-US" sz="1440"/>
              <a:t>　変数集合の木構造に基づく枝刈り設計による変数の探索・選択</a:t>
            </a:r>
            <a:endParaRPr lang="en-US" altLang="ja-JP" sz="1440" dirty="0"/>
          </a:p>
          <a:p>
            <a:r>
              <a:rPr lang="ja-JP" altLang="en-US" sz="1680"/>
              <a:t>勾配ブースティングによるアンサンブル学習</a:t>
            </a:r>
            <a:endParaRPr lang="en-US" altLang="ja-JP" sz="1680" dirty="0"/>
          </a:p>
          <a:p>
            <a:pPr marL="216000" lvl="1" indent="0">
              <a:buNone/>
            </a:pPr>
            <a:r>
              <a:rPr lang="ja-JP" altLang="en-US" sz="1440"/>
              <a:t>　精度と不安定性向上のため勾配値近似によるアンサンブル構築</a:t>
            </a:r>
            <a:endParaRPr lang="en-US" altLang="ja-JP" sz="1440" dirty="0"/>
          </a:p>
          <a:p>
            <a:pPr marL="216000" lvl="1" indent="0">
              <a:buNone/>
            </a:pPr>
            <a:endParaRPr lang="ja-JP" altLang="en-US" sz="168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ja-JP" altLang="en-US"/>
              <a:t>部分グラフ指示子の適応的探索・選択に基づく回帰木アンサンブル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base"/>
            <a:r>
              <a:rPr lang="en" altLang="ja-JP" b="1" dirty="0"/>
              <a:t>D1-85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ja-JP" altLang="en-US"/>
              <a:t>学生</a:t>
            </a:r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8"/>
          </p:nvPr>
        </p:nvSpPr>
        <p:spPr>
          <a:xfrm>
            <a:off x="850400" y="91557"/>
            <a:ext cx="10369152" cy="220021"/>
          </a:xfrm>
        </p:spPr>
        <p:txBody>
          <a:bodyPr/>
          <a:lstStyle/>
          <a:p>
            <a:r>
              <a:rPr kumimoji="1" lang="ja-JP" altLang="en-US"/>
              <a:t>機械学習　グラフ分類回帰　回帰木　アンサンブル学習　勾配ブースティング　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ACB1F67-1ECE-C042-B67D-E4507BCAB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4201" y="1801091"/>
            <a:ext cx="3639858" cy="491147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69D2F-B433-0648-AC58-C29AEB78E898}"/>
              </a:ext>
            </a:extLst>
          </p:cNvPr>
          <p:cNvSpPr txBox="1"/>
          <p:nvPr/>
        </p:nvSpPr>
        <p:spPr>
          <a:xfrm>
            <a:off x="604399" y="6066234"/>
            <a:ext cx="565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  <a:t>Shirakawa R, Yokoyama Y, Okazaki F, </a:t>
            </a:r>
            <a:r>
              <a:rPr lang="en" altLang="ja-JP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  <a:t>Takigawa</a:t>
            </a:r>
            <a: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  <a:t> I.</a:t>
            </a:r>
            <a:b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</a:br>
            <a: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  <a:t>The 14th International Conference on Mining and Learning with Graphs (MLG 2018)</a:t>
            </a:r>
            <a:b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</a:br>
            <a: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</a:rPr>
              <a:t>KDD'18 Workshop, London, U.K., August 20, 2018. </a:t>
            </a:r>
            <a:r>
              <a:rPr lang="en" altLang="ja-JP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CJK JP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http://www.mlgworkshop.org/2018/</a:t>
            </a:r>
            <a:endParaRPr lang="ja-JP" altLang="en-US" sz="1200">
              <a:solidFill>
                <a:prstClr val="black">
                  <a:lumMod val="50000"/>
                  <a:lumOff val="50000"/>
                </a:prstClr>
              </a:solidFill>
              <a:latin typeface="Noto Sans CJK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92491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8AF74-A200-7C40-9D83-7A571F24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今後やりたいこと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D5DA37-8F3A-0E4F-B664-C78FEB56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学部時代にやった確率的探索手法と、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今やっている非線形学習手法（決定木）をうまく組み合わせたい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→ </a:t>
            </a:r>
            <a:r>
              <a:rPr kumimoji="1" lang="en-US" altLang="ja-JP" dirty="0"/>
              <a:t>Random Forest 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上記のモデルを構築できるならば、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RF</a:t>
            </a:r>
            <a:r>
              <a:rPr lang="ja-JP" altLang="en-US"/>
              <a:t>の派生手法である</a:t>
            </a:r>
            <a:r>
              <a:rPr lang="en-US" altLang="ja-JP" dirty="0"/>
              <a:t>Extra Trees, GIF</a:t>
            </a:r>
            <a:r>
              <a:rPr lang="ja-JP" altLang="en-US"/>
              <a:t>等のモデルも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全部分グラフ指示子を特徴量としながら構築できる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A1F500-5ADF-F342-8065-A6F49F68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1507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940EC-F094-D64B-9D28-DB0CC7D6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業績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78CDD7-5CCD-5B4F-BBE1-E4D5BDE3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7164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ja-JP" dirty="0"/>
              <a:t>Shirakawa R, Yokoyama Y, Okazaki F, </a:t>
            </a:r>
            <a:r>
              <a:rPr lang="en" altLang="ja-JP" dirty="0" err="1"/>
              <a:t>Takigawa</a:t>
            </a:r>
            <a:r>
              <a:rPr lang="en" altLang="ja-JP" dirty="0"/>
              <a:t> I.</a:t>
            </a:r>
            <a:br>
              <a:rPr lang="en" altLang="ja-JP" dirty="0"/>
            </a:br>
            <a:r>
              <a:rPr lang="en" altLang="ja-JP" dirty="0"/>
              <a:t>Jointly Learning Relevant Subgraph Patterns and Nonlinear Models of Their Indicators.</a:t>
            </a:r>
            <a:br>
              <a:rPr lang="en" altLang="ja-JP" dirty="0"/>
            </a:br>
            <a:r>
              <a:rPr lang="en" altLang="ja-JP" dirty="0"/>
              <a:t>The 14th International Conference on Mining and Learning with Graphs (MLG 2018), KDD'18 Workshop, London, U.K., August 20, 2018</a:t>
            </a:r>
          </a:p>
          <a:p>
            <a:pPr marL="0" indent="0">
              <a:buNone/>
            </a:pPr>
            <a:endParaRPr lang="en" altLang="ja-JP" dirty="0"/>
          </a:p>
          <a:p>
            <a:pPr marL="0" indent="0">
              <a:buNone/>
            </a:pPr>
            <a:r>
              <a:rPr lang="ja-JP" altLang="en-US"/>
              <a:t>白川 稜・横山 侑政・岡崎 文哉・瀧川 一学</a:t>
            </a:r>
            <a:br>
              <a:rPr lang="ja-JP" altLang="en-US"/>
            </a:br>
            <a:r>
              <a:rPr lang="ja-JP" altLang="en-US"/>
              <a:t>適応的な部分グラフ指示子の探索・選択に基づく非線形グラフ分類回帰</a:t>
            </a:r>
            <a:r>
              <a:rPr lang="en-US" altLang="ja-JP" dirty="0"/>
              <a:t>.</a:t>
            </a:r>
            <a:br>
              <a:rPr lang="ja-JP" altLang="en-US"/>
            </a:br>
            <a:r>
              <a:rPr lang="en" altLang="ja-JP" dirty="0"/>
              <a:t>D1-85, </a:t>
            </a:r>
            <a:r>
              <a:rPr lang="ja-JP" altLang="en-US"/>
              <a:t>第</a:t>
            </a:r>
            <a:r>
              <a:rPr lang="en-US" altLang="ja-JP" dirty="0"/>
              <a:t>21</a:t>
            </a:r>
            <a:r>
              <a:rPr lang="ja-JP" altLang="en-US"/>
              <a:t>回情報論的学習理論ワークショップ</a:t>
            </a:r>
            <a:r>
              <a:rPr lang="en-US" altLang="ja-JP" dirty="0"/>
              <a:t>(</a:t>
            </a:r>
            <a:r>
              <a:rPr lang="en" altLang="ja-JP" dirty="0"/>
              <a:t>IBIS2018), </a:t>
            </a:r>
            <a:r>
              <a:rPr lang="ja-JP" altLang="en-US"/>
              <a:t>札幌</a:t>
            </a:r>
            <a:r>
              <a:rPr lang="en-US" altLang="ja-JP" dirty="0"/>
              <a:t>, </a:t>
            </a:r>
            <a:r>
              <a:rPr lang="ja-JP" altLang="en-US"/>
              <a:t>平成</a:t>
            </a:r>
            <a:r>
              <a:rPr lang="en-US" altLang="ja-JP" dirty="0"/>
              <a:t>30</a:t>
            </a:r>
            <a:r>
              <a:rPr lang="ja-JP" altLang="en-US"/>
              <a:t>年</a:t>
            </a:r>
            <a:r>
              <a:rPr lang="en-US" altLang="ja-JP" dirty="0"/>
              <a:t>11</a:t>
            </a:r>
            <a:r>
              <a:rPr lang="ja-JP" altLang="en-US"/>
              <a:t>月</a:t>
            </a:r>
            <a:r>
              <a:rPr lang="en-US" altLang="ja-JP" dirty="0"/>
              <a:t>4</a:t>
            </a:r>
            <a:r>
              <a:rPr lang="ja-JP" altLang="en-US"/>
              <a:t>日</a:t>
            </a:r>
            <a:r>
              <a:rPr lang="en-US" altLang="ja-JP" dirty="0"/>
              <a:t>-7</a:t>
            </a:r>
            <a:r>
              <a:rPr lang="ja-JP" altLang="en-US"/>
              <a:t>日</a:t>
            </a:r>
            <a:r>
              <a:rPr lang="en-US" altLang="ja-JP" dirty="0"/>
              <a:t>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白川 稜・岡崎文哉・瀧川一学</a:t>
            </a:r>
            <a:br>
              <a:rPr lang="ja-JP" altLang="en-US"/>
            </a:br>
            <a:r>
              <a:rPr lang="ja-JP" altLang="en-US"/>
              <a:t>グラフ分類における部分グラフ特徴集合の確率的探索</a:t>
            </a:r>
            <a:r>
              <a:rPr lang="en-US" altLang="ja-JP" dirty="0"/>
              <a:t>.</a:t>
            </a:r>
            <a:br>
              <a:rPr lang="ja-JP" altLang="en-US"/>
            </a:br>
            <a:r>
              <a:rPr lang="ja-JP" altLang="en-US"/>
              <a:t>人工知能学会 第</a:t>
            </a:r>
            <a:r>
              <a:rPr lang="en-US" altLang="ja-JP" dirty="0"/>
              <a:t>105</a:t>
            </a:r>
            <a:r>
              <a:rPr lang="ja-JP" altLang="en-US"/>
              <a:t>回人工知能基本問題研究会</a:t>
            </a:r>
            <a:r>
              <a:rPr lang="en-US" altLang="ja-JP" dirty="0"/>
              <a:t>(</a:t>
            </a:r>
            <a:r>
              <a:rPr lang="en" altLang="ja-JP" dirty="0"/>
              <a:t>SIG-FPAI), </a:t>
            </a:r>
            <a:r>
              <a:rPr lang="ja-JP" altLang="en-US"/>
              <a:t>石垣島大濱信泉記念館</a:t>
            </a:r>
            <a:r>
              <a:rPr lang="en-US" altLang="ja-JP" dirty="0"/>
              <a:t>, </a:t>
            </a:r>
            <a:r>
              <a:rPr lang="ja-JP" altLang="en-US"/>
              <a:t>平成</a:t>
            </a:r>
            <a:r>
              <a:rPr lang="en-US" altLang="ja-JP" dirty="0"/>
              <a:t>30</a:t>
            </a:r>
            <a:r>
              <a:rPr lang="ja-JP" altLang="en-US"/>
              <a:t>年</a:t>
            </a:r>
            <a:r>
              <a:rPr lang="en-US" altLang="ja-JP" dirty="0"/>
              <a:t>1</a:t>
            </a:r>
            <a:r>
              <a:rPr lang="ja-JP" altLang="en-US"/>
              <a:t>月</a:t>
            </a:r>
            <a:r>
              <a:rPr lang="en-US" altLang="ja-JP" dirty="0"/>
              <a:t>28</a:t>
            </a:r>
            <a:r>
              <a:rPr lang="ja-JP" altLang="en-US"/>
              <a:t>日</a:t>
            </a:r>
            <a:r>
              <a:rPr lang="en-US" altLang="ja-JP" dirty="0"/>
              <a:t>-29</a:t>
            </a:r>
            <a:r>
              <a:rPr lang="ja-JP" altLang="en-US"/>
              <a:t>日</a:t>
            </a:r>
            <a:r>
              <a:rPr lang="en-US" altLang="ja-JP" dirty="0"/>
              <a:t>. (</a:t>
            </a:r>
            <a:r>
              <a:rPr lang="ja-JP" altLang="en-US"/>
              <a:t>人工知能学会研究会資料 </a:t>
            </a:r>
            <a:r>
              <a:rPr lang="en" altLang="ja-JP" dirty="0"/>
              <a:t>B508, 12-17, 2018)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B7FD9B-4ADB-3544-A8E7-7AA38B28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96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784B7F-2EB1-254A-BF79-B594414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/>
              <a:t>研究継続希望度合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7F6CCD-8453-234E-8693-7E139B6B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自分の中での計画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/>
              <a:t>今年度：</a:t>
            </a:r>
            <a:r>
              <a:rPr lang="en-US" altLang="ja-JP" dirty="0"/>
              <a:t>Random Forest</a:t>
            </a:r>
            <a:r>
              <a:rPr lang="ja-JP" altLang="en-US"/>
              <a:t>の実装と実験考察　</a:t>
            </a:r>
            <a:r>
              <a:rPr lang="en-US" altLang="ja-JP" dirty="0"/>
              <a:t>A, B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/>
              <a:t>来年度：認識のテーマで　</a:t>
            </a:r>
            <a:r>
              <a:rPr lang="en-US" altLang="ja-JP" dirty="0"/>
              <a:t>C</a:t>
            </a:r>
          </a:p>
          <a:p>
            <a:pPr marL="0" indent="0">
              <a:buNone/>
            </a:pPr>
            <a:r>
              <a:rPr kumimoji="1" lang="en-US" altLang="ja-JP" dirty="0"/>
              <a:t>	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CC2155-480F-A54B-98FB-E2053812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DFD8-47E4-9D43-8DA8-7F68BA3371D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524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分類評価値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F86171F6-979F-8E4B-9DE5-B3A199EC8527}"/>
                  </a:ext>
                </a:extLst>
              </p:cNvPr>
              <p:cNvSpPr txBox="1"/>
              <p:nvPr/>
            </p:nvSpPr>
            <p:spPr>
              <a:xfrm>
                <a:off x="2189147" y="3107230"/>
                <a:ext cx="25212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ラベル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+1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F86171F6-979F-8E4B-9DE5-B3A199EC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147" y="3107230"/>
                <a:ext cx="2521227" cy="461665"/>
              </a:xfrm>
              <a:prstGeom prst="rect">
                <a:avLst/>
              </a:prstGeom>
              <a:blipFill>
                <a:blip r:embed="rId2"/>
                <a:stretch>
                  <a:fillRect t="-16216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40827252-DADF-2143-9BCF-DA7578A0CBB6}"/>
                  </a:ext>
                </a:extLst>
              </p:cNvPr>
              <p:cNvSpPr txBox="1"/>
              <p:nvPr/>
            </p:nvSpPr>
            <p:spPr>
              <a:xfrm>
                <a:off x="1961514" y="3538195"/>
                <a:ext cx="2148019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1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Abadi MT Condensed Extra Bold" charset="0"/>
                            <a:cs typeface="Abadi MT Condensed Extra Bold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ラベル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-1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 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40827252-DADF-2143-9BCF-DA7578A0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514" y="3538195"/>
                <a:ext cx="2148019" cy="491417"/>
              </a:xfrm>
              <a:prstGeom prst="rect">
                <a:avLst/>
              </a:prstGeom>
              <a:blipFill>
                <a:blip r:embed="rId3"/>
                <a:stretch>
                  <a:fillRect t="-15385" r="-7018" b="-205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458BE54-F997-4448-B756-D2304654B394}"/>
              </a:ext>
            </a:extLst>
          </p:cNvPr>
          <p:cNvGrpSpPr/>
          <p:nvPr/>
        </p:nvGrpSpPr>
        <p:grpSpPr>
          <a:xfrm>
            <a:off x="2301176" y="5401990"/>
            <a:ext cx="6690336" cy="1113219"/>
            <a:chOff x="3952176" y="4970189"/>
            <a:chExt cx="6690336" cy="1113219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0EBFA0-AAD0-9A40-90C0-2A946367A984}"/>
                </a:ext>
              </a:extLst>
            </p:cNvPr>
            <p:cNvGrpSpPr/>
            <p:nvPr/>
          </p:nvGrpSpPr>
          <p:grpSpPr>
            <a:xfrm>
              <a:off x="4051326" y="4970189"/>
              <a:ext cx="6591186" cy="525208"/>
              <a:chOff x="5473503" y="5003800"/>
              <a:chExt cx="6591186" cy="525208"/>
            </a:xfrm>
          </p:grpSpPr>
          <p:grpSp>
            <p:nvGrpSpPr>
              <p:cNvPr id="105" name="グループ化 1108">
                <a:extLst>
                  <a:ext uri="{FF2B5EF4-FFF2-40B4-BE49-F238E27FC236}">
                    <a16:creationId xmlns:a16="http://schemas.microsoft.com/office/drawing/2014/main" id="{3026AF04-DF25-7347-92F4-A52A0558CAC5}"/>
                  </a:ext>
                </a:extLst>
              </p:cNvPr>
              <p:cNvGrpSpPr/>
              <p:nvPr/>
            </p:nvGrpSpPr>
            <p:grpSpPr>
              <a:xfrm>
                <a:off x="5473503" y="5003800"/>
                <a:ext cx="264216" cy="503442"/>
                <a:chOff x="2406595" y="29695361"/>
                <a:chExt cx="556829" cy="1060989"/>
              </a:xfrm>
            </p:grpSpPr>
            <p:grpSp>
              <p:nvGrpSpPr>
                <p:cNvPr id="106" name="グループ化 475">
                  <a:extLst>
                    <a:ext uri="{FF2B5EF4-FFF2-40B4-BE49-F238E27FC236}">
                      <a16:creationId xmlns:a16="http://schemas.microsoft.com/office/drawing/2014/main" id="{9563F77C-DA17-564A-ABE8-06C227613ECE}"/>
                    </a:ext>
                  </a:extLst>
                </p:cNvPr>
                <p:cNvGrpSpPr/>
                <p:nvPr/>
              </p:nvGrpSpPr>
              <p:grpSpPr>
                <a:xfrm>
                  <a:off x="2513610" y="29695361"/>
                  <a:ext cx="449814" cy="915806"/>
                  <a:chOff x="16554718" y="16830841"/>
                  <a:chExt cx="672145" cy="1373284"/>
                </a:xfrm>
              </p:grpSpPr>
              <p:cxnSp>
                <p:nvCxnSpPr>
                  <p:cNvPr id="108" name="直線コネクタ 107">
                    <a:extLst>
                      <a:ext uri="{FF2B5EF4-FFF2-40B4-BE49-F238E27FC236}">
                        <a16:creationId xmlns:a16="http://schemas.microsoft.com/office/drawing/2014/main" id="{27C78DE8-A9D8-8A40-84D7-A19D7C8677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554718" y="17709310"/>
                    <a:ext cx="491053" cy="494815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線コネクタ 108">
                    <a:extLst>
                      <a:ext uri="{FF2B5EF4-FFF2-40B4-BE49-F238E27FC236}">
                        <a16:creationId xmlns:a16="http://schemas.microsoft.com/office/drawing/2014/main" id="{88E4BB72-A77E-6D43-89C4-F8BBFC7EB794}"/>
                      </a:ext>
                    </a:extLst>
                  </p:cNvPr>
                  <p:cNvCxnSpPr/>
                  <p:nvPr/>
                </p:nvCxnSpPr>
                <p:spPr>
                  <a:xfrm>
                    <a:off x="17048645" y="17075867"/>
                    <a:ext cx="0" cy="624289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円/楕円 109">
                    <a:extLst>
                      <a:ext uri="{FF2B5EF4-FFF2-40B4-BE49-F238E27FC236}">
                        <a16:creationId xmlns:a16="http://schemas.microsoft.com/office/drawing/2014/main" id="{C1FF4CB1-2B71-F845-BF72-CB4FEB204CD3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6830841"/>
                    <a:ext cx="362184" cy="3672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1" name="円/楕円 110">
                    <a:extLst>
                      <a:ext uri="{FF2B5EF4-FFF2-40B4-BE49-F238E27FC236}">
                        <a16:creationId xmlns:a16="http://schemas.microsoft.com/office/drawing/2014/main" id="{F29E5351-58BC-484C-AC97-D53CDE004805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7525710"/>
                    <a:ext cx="362184" cy="367200"/>
                  </a:xfrm>
                  <a:prstGeom prst="ellipse">
                    <a:avLst/>
                  </a:prstGeom>
                  <a:solidFill>
                    <a:srgbClr val="FC56E8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pic>
              <p:nvPicPr>
                <p:cNvPr id="107" name="Picture 9">
                  <a:extLst>
                    <a:ext uri="{FF2B5EF4-FFF2-40B4-BE49-F238E27FC236}">
                      <a16:creationId xmlns:a16="http://schemas.microsoft.com/office/drawing/2014/main" id="{B3CBD23D-6E8A-624D-98BB-A7CB7C3BEA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6595" y="30481713"/>
                  <a:ext cx="268288" cy="274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4AEDA00E-18C4-CC45-9F4C-8749FB08A6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8700" y="5003800"/>
                    <a:ext cx="5955989" cy="5252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の分類評価値 </a:t>
                    </a:r>
                    <a:r>
                      <a:rPr kumimoji="1" lang="en-US" altLang="ja-JP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(</a:t>
                    </a:r>
                    <a:r>
                      <a:rPr kumimoji="1" lang="ja-JP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正解</a:t>
                    </a:r>
                    <a:r>
                      <a:rPr kumimoji="1" lang="en-US" altLang="ja-JP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:</a:t>
                    </a:r>
                    <a14:m>
                      <m:oMath xmlns:m="http://schemas.openxmlformats.org/officeDocument/2006/math">
                        <m:r>
                          <a:rPr kumimoji="1" lang="en-US" altLang="ja-JP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p>
                        </m:sSubSup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a:rPr kumimoji="1" lang="ja-JP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不正解</m:t>
                        </m:r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:</m:t>
                        </m:r>
                        <m:r>
                          <a:rPr kumimoji="1" lang="en-US" altLang="ja-JP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p>
                        </m:sSubSup>
                      </m:oMath>
                    </a14:m>
                    <a:r>
                      <a:rPr kumimoji="1" lang="en-US" altLang="ja-JP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)</a:t>
                    </a:r>
                    <a:endParaRPr kumimoji="1" lang="ja-JP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4AEDA00E-18C4-CC45-9F4C-8749FB08A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8700" y="5003800"/>
                    <a:ext cx="5955989" cy="5252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28" t="-13953" r="-1064" b="-302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5DA505C-3C5D-584D-A0AD-3D0434474380}"/>
                    </a:ext>
                  </a:extLst>
                </p:cNvPr>
                <p:cNvSpPr txBox="1"/>
                <p:nvPr/>
              </p:nvSpPr>
              <p:spPr>
                <a:xfrm>
                  <a:off x="3952176" y="5560188"/>
                  <a:ext cx="49954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ja-JP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| </m:t>
                      </m:r>
                    </m:oMath>
                  </a14:m>
                  <a:endPara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5DA505C-3C5D-584D-A0AD-3D0434474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2176" y="5560188"/>
                  <a:ext cx="4995470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2278" t="-11905" r="-506" b="-2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0B265B6-3349-3648-90D3-74593C152739}"/>
              </a:ext>
            </a:extLst>
          </p:cNvPr>
          <p:cNvGrpSpPr/>
          <p:nvPr/>
        </p:nvGrpSpPr>
        <p:grpSpPr>
          <a:xfrm>
            <a:off x="4538417" y="2496867"/>
            <a:ext cx="4809983" cy="2237480"/>
            <a:chOff x="2214316" y="2815898"/>
            <a:chExt cx="4809983" cy="223748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8388036-162D-344D-B350-51065ED54CD9}"/>
                </a:ext>
              </a:extLst>
            </p:cNvPr>
            <p:cNvGrpSpPr/>
            <p:nvPr/>
          </p:nvGrpSpPr>
          <p:grpSpPr>
            <a:xfrm>
              <a:off x="2214316" y="2815898"/>
              <a:ext cx="4809983" cy="1612373"/>
              <a:chOff x="531044" y="4521572"/>
              <a:chExt cx="4590086" cy="14395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E2CB6DDE-70D7-9445-A6FE-A9CA821098B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673" y="4665588"/>
                    <a:ext cx="550270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E2CB6DDE-70D7-9445-A6FE-A9CA82109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673" y="4665588"/>
                    <a:ext cx="550270" cy="4121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9494FF1C-F2CE-F843-9E83-3BC4FF1BFEAE}"/>
                      </a:ext>
                    </a:extLst>
                  </p:cNvPr>
                  <p:cNvSpPr txBox="1"/>
                  <p:nvPr/>
                </p:nvSpPr>
                <p:spPr>
                  <a:xfrm>
                    <a:off x="2987823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9494FF1C-F2CE-F843-9E83-3BC4FF1BFE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7823" y="4665588"/>
                    <a:ext cx="557063" cy="4121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A98AD594-7433-A64D-B995-80D082206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29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A98AD594-7433-A64D-B995-80D082206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729" y="4665588"/>
                    <a:ext cx="557063" cy="4121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テキスト ボックス 91">
                    <a:extLst>
                      <a:ext uri="{FF2B5EF4-FFF2-40B4-BE49-F238E27FC236}">
                        <a16:creationId xmlns:a16="http://schemas.microsoft.com/office/drawing/2014/main" id="{49E94FF5-DEED-1F49-BB1B-6CE2F5AE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786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2" name="テキスト ボックス 91">
                    <a:extLst>
                      <a:ext uri="{FF2B5EF4-FFF2-40B4-BE49-F238E27FC236}">
                        <a16:creationId xmlns:a16="http://schemas.microsoft.com/office/drawing/2014/main" id="{49E94FF5-DEED-1F49-BB1B-6CE2F5AE61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786" y="4665588"/>
                    <a:ext cx="557063" cy="4121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D187334D-43CA-134C-A385-1436F2BA6A98}"/>
                      </a:ext>
                    </a:extLst>
                  </p:cNvPr>
                  <p:cNvSpPr txBox="1"/>
                  <p:nvPr/>
                </p:nvSpPr>
                <p:spPr>
                  <a:xfrm>
                    <a:off x="3563888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D187334D-43CA-134C-A385-1436F2BA6A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888" y="4665588"/>
                    <a:ext cx="557063" cy="4121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4035621F-38AE-BC43-978A-42FDE3F2511B}"/>
                      </a:ext>
                    </a:extLst>
                  </p:cNvPr>
                  <p:cNvSpPr txBox="1"/>
                  <p:nvPr/>
                </p:nvSpPr>
                <p:spPr>
                  <a:xfrm>
                    <a:off x="4139952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4035621F-38AE-BC43-978A-42FDE3F25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952" y="4665588"/>
                    <a:ext cx="557063" cy="41218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48812154-5ED0-A848-A327-A8FC1AC8314B}"/>
                  </a:ext>
                </a:extLst>
              </p:cNvPr>
              <p:cNvCxnSpPr/>
              <p:nvPr/>
            </p:nvCxnSpPr>
            <p:spPr bwMode="auto">
              <a:xfrm>
                <a:off x="2699792" y="4521572"/>
                <a:ext cx="0" cy="79208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96" name="グループ化 1108">
                <a:extLst>
                  <a:ext uri="{FF2B5EF4-FFF2-40B4-BE49-F238E27FC236}">
                    <a16:creationId xmlns:a16="http://schemas.microsoft.com/office/drawing/2014/main" id="{08B20676-4B92-A640-8103-4AC219D0C88D}"/>
                  </a:ext>
                </a:extLst>
              </p:cNvPr>
              <p:cNvGrpSpPr/>
              <p:nvPr/>
            </p:nvGrpSpPr>
            <p:grpSpPr>
              <a:xfrm>
                <a:off x="2483768" y="5457676"/>
                <a:ext cx="264216" cy="503442"/>
                <a:chOff x="2406595" y="29695361"/>
                <a:chExt cx="556829" cy="1060989"/>
              </a:xfrm>
            </p:grpSpPr>
            <p:grpSp>
              <p:nvGrpSpPr>
                <p:cNvPr id="97" name="グループ化 475">
                  <a:extLst>
                    <a:ext uri="{FF2B5EF4-FFF2-40B4-BE49-F238E27FC236}">
                      <a16:creationId xmlns:a16="http://schemas.microsoft.com/office/drawing/2014/main" id="{8502F756-2CC2-6642-BEB4-D538B1464C9B}"/>
                    </a:ext>
                  </a:extLst>
                </p:cNvPr>
                <p:cNvGrpSpPr/>
                <p:nvPr/>
              </p:nvGrpSpPr>
              <p:grpSpPr>
                <a:xfrm>
                  <a:off x="2513610" y="29695361"/>
                  <a:ext cx="449814" cy="915806"/>
                  <a:chOff x="16554718" y="16830841"/>
                  <a:chExt cx="672145" cy="1373284"/>
                </a:xfrm>
              </p:grpSpPr>
              <p:cxnSp>
                <p:nvCxnSpPr>
                  <p:cNvPr id="99" name="直線コネクタ 98">
                    <a:extLst>
                      <a:ext uri="{FF2B5EF4-FFF2-40B4-BE49-F238E27FC236}">
                        <a16:creationId xmlns:a16="http://schemas.microsoft.com/office/drawing/2014/main" id="{6E52E77C-CE94-C643-A007-117D4A52075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554718" y="17709310"/>
                    <a:ext cx="491053" cy="494815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線コネクタ 99">
                    <a:extLst>
                      <a:ext uri="{FF2B5EF4-FFF2-40B4-BE49-F238E27FC236}">
                        <a16:creationId xmlns:a16="http://schemas.microsoft.com/office/drawing/2014/main" id="{C2E4657C-6ECA-1D4C-BE43-26326FE99DC3}"/>
                      </a:ext>
                    </a:extLst>
                  </p:cNvPr>
                  <p:cNvCxnSpPr/>
                  <p:nvPr/>
                </p:nvCxnSpPr>
                <p:spPr>
                  <a:xfrm>
                    <a:off x="17048645" y="17075867"/>
                    <a:ext cx="0" cy="624289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円/楕円 100">
                    <a:extLst>
                      <a:ext uri="{FF2B5EF4-FFF2-40B4-BE49-F238E27FC236}">
                        <a16:creationId xmlns:a16="http://schemas.microsoft.com/office/drawing/2014/main" id="{873A6D3B-4B46-334C-9E1E-0834142080FF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6830841"/>
                    <a:ext cx="362184" cy="3672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02" name="円/楕円 101">
                    <a:extLst>
                      <a:ext uri="{FF2B5EF4-FFF2-40B4-BE49-F238E27FC236}">
                        <a16:creationId xmlns:a16="http://schemas.microsoft.com/office/drawing/2014/main" id="{31E95B98-DB60-8342-8D41-7BCB6398A52A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7525710"/>
                    <a:ext cx="362184" cy="367200"/>
                  </a:xfrm>
                  <a:prstGeom prst="ellipse">
                    <a:avLst/>
                  </a:prstGeom>
                  <a:solidFill>
                    <a:srgbClr val="FC56E8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pic>
              <p:nvPicPr>
                <p:cNvPr id="98" name="Picture 9">
                  <a:extLst>
                    <a:ext uri="{FF2B5EF4-FFF2-40B4-BE49-F238E27FC236}">
                      <a16:creationId xmlns:a16="http://schemas.microsoft.com/office/drawing/2014/main" id="{19A3945C-A819-524C-8C42-1F367F748D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6595" y="30481713"/>
                  <a:ext cx="268288" cy="274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E33DC682-58B0-D34E-90A0-DF3DE007EA51}"/>
                  </a:ext>
                </a:extLst>
              </p:cNvPr>
              <p:cNvSpPr txBox="1"/>
              <p:nvPr/>
            </p:nvSpPr>
            <p:spPr>
              <a:xfrm>
                <a:off x="531044" y="5529684"/>
                <a:ext cx="2269328" cy="41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持っている　←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529D7EA5-93AD-0040-A578-23660B95849E}"/>
                  </a:ext>
                </a:extLst>
              </p:cNvPr>
              <p:cNvSpPr txBox="1"/>
              <p:nvPr/>
            </p:nvSpPr>
            <p:spPr>
              <a:xfrm>
                <a:off x="2734462" y="5529684"/>
                <a:ext cx="2386668" cy="412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→　持っていない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39FA26-94B3-514F-8DEC-64A19D69538B}"/>
                </a:ext>
              </a:extLst>
            </p:cNvPr>
            <p:cNvSpPr txBox="1"/>
            <p:nvPr/>
          </p:nvSpPr>
          <p:spPr>
            <a:xfrm>
              <a:off x="2392116" y="4591713"/>
              <a:ext cx="2378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＋</a:t>
              </a: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と予測</a:t>
              </a: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　←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6E89DF9C-85DE-524F-A5B0-BBD4C9C8E6E2}"/>
                </a:ext>
              </a:extLst>
            </p:cNvPr>
            <p:cNvSpPr txBox="1"/>
            <p:nvPr/>
          </p:nvSpPr>
          <p:spPr>
            <a:xfrm>
              <a:off x="4523293" y="4591713"/>
              <a:ext cx="2092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→　 </a:t>
              </a: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ー と予測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3BB15DF-E658-9C4A-9AA1-CBA0477E53E5}"/>
                  </a:ext>
                </a:extLst>
              </p:cNvPr>
              <p:cNvSpPr txBox="1"/>
              <p:nvPr/>
            </p:nvSpPr>
            <p:spPr>
              <a:xfrm>
                <a:off x="2152651" y="1563288"/>
                <a:ext cx="3513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グラフ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が重み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をもつ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3BB15DF-E658-9C4A-9AA1-CBA0477E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1563288"/>
                <a:ext cx="3513911" cy="461665"/>
              </a:xfrm>
              <a:prstGeom prst="rect">
                <a:avLst/>
              </a:prstGeom>
              <a:blipFill>
                <a:blip r:embed="rId13"/>
                <a:stretch>
                  <a:fillRect l="-2888" t="-13514" r="-1805" b="-243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928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分類評価値</a:t>
            </a:r>
            <a:endParaRPr kumimoji="1" lang="ja-JP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569556" y="2224640"/>
                <a:ext cx="4804741" cy="236006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lang="en-US" altLang="ja-JP" sz="1000" dirty="0">
                  <a:latin typeface="+mn-ea"/>
                </a:endParaRPr>
              </a:p>
              <a:p>
                <a:r>
                  <a:rPr lang="en-US" altLang="ja-JP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   +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lang="en-US" altLang="ja-JP" sz="1000" dirty="0">
                  <a:latin typeface="+mn-ea"/>
                </a:endParaRPr>
              </a:p>
              <a:p>
                <a:r>
                  <a:rPr lang="en-US" altLang="ja-JP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   +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ja-JP" altLang="en-US" sz="20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9556" y="2224640"/>
                <a:ext cx="4804741" cy="23600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3362333" y="4158220"/>
            <a:ext cx="615553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mr-IN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7B5997D-115B-094B-8027-0037BBC7FF17}"/>
              </a:ext>
            </a:extLst>
          </p:cNvPr>
          <p:cNvGrpSpPr/>
          <p:nvPr/>
        </p:nvGrpSpPr>
        <p:grpSpPr>
          <a:xfrm>
            <a:off x="5383705" y="3910558"/>
            <a:ext cx="436164" cy="100408"/>
            <a:chOff x="4098243" y="3485193"/>
            <a:chExt cx="646038" cy="126000"/>
          </a:xfrm>
        </p:grpSpPr>
        <p:grpSp>
          <p:nvGrpSpPr>
            <p:cNvPr id="40" name="図形グループ 54">
              <a:extLst>
                <a:ext uri="{FF2B5EF4-FFF2-40B4-BE49-F238E27FC236}">
                  <a16:creationId xmlns:a16="http://schemas.microsoft.com/office/drawing/2014/main" id="{19D1897A-BF3C-6A4A-94ED-6B151B39BCF0}"/>
                </a:ext>
              </a:extLst>
            </p:cNvPr>
            <p:cNvGrpSpPr/>
            <p:nvPr/>
          </p:nvGrpSpPr>
          <p:grpSpPr>
            <a:xfrm>
              <a:off x="4098243" y="3485193"/>
              <a:ext cx="280484" cy="126000"/>
              <a:chOff x="3719559" y="3175470"/>
              <a:chExt cx="808801" cy="304900"/>
            </a:xfrm>
          </p:grpSpPr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AD4E6937-6CDC-1340-B9DB-335FD9EF1278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50D9E4BA-2CAE-9A49-9356-7F47B99466EE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8691CDA4-C44D-B74E-BF9E-0E97114F5D2B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図形グループ 54">
              <a:extLst>
                <a:ext uri="{FF2B5EF4-FFF2-40B4-BE49-F238E27FC236}">
                  <a16:creationId xmlns:a16="http://schemas.microsoft.com/office/drawing/2014/main" id="{47729F4E-D985-CE42-8C4E-1F4A239A23CD}"/>
                </a:ext>
              </a:extLst>
            </p:cNvPr>
            <p:cNvGrpSpPr/>
            <p:nvPr/>
          </p:nvGrpSpPr>
          <p:grpSpPr>
            <a:xfrm>
              <a:off x="4463797" y="3485193"/>
              <a:ext cx="280484" cy="126000"/>
              <a:chOff x="3719559" y="3175470"/>
              <a:chExt cx="808801" cy="304900"/>
            </a:xfrm>
          </p:grpSpPr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0DF24FB9-FA23-444F-9E77-31492B5E0EE7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CDACE825-2F26-0244-A02A-38E9C07F3ADA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F0C4926-FD88-D344-8814-893F95FECE92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33CED066-D3BC-C64B-9AA3-C42FCDE857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7130" y="3548193"/>
              <a:ext cx="7381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1BFFAB7-3D46-A54C-9384-13A326A346F7}"/>
              </a:ext>
            </a:extLst>
          </p:cNvPr>
          <p:cNvGrpSpPr/>
          <p:nvPr/>
        </p:nvGrpSpPr>
        <p:grpSpPr>
          <a:xfrm>
            <a:off x="3019588" y="3885068"/>
            <a:ext cx="334802" cy="133785"/>
            <a:chOff x="1507580" y="3510785"/>
            <a:chExt cx="329984" cy="124324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7AF7AD46-7C06-7E4B-B2D5-6704F65CB678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7103EF4-A3A7-A840-958F-6FB2FA02B565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2804F724-8551-9245-B309-FF60BDCBBE96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7ECB5AA-0E88-CB49-B0B9-C29B436CE86A}"/>
              </a:ext>
            </a:extLst>
          </p:cNvPr>
          <p:cNvGrpSpPr/>
          <p:nvPr/>
        </p:nvGrpSpPr>
        <p:grpSpPr>
          <a:xfrm>
            <a:off x="4203083" y="3804747"/>
            <a:ext cx="371862" cy="314550"/>
            <a:chOff x="2742398" y="3359275"/>
            <a:chExt cx="444850" cy="374335"/>
          </a:xfrm>
        </p:grpSpPr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6925277D-88DA-1B41-B81B-3661A147DE8F}"/>
                </a:ext>
              </a:extLst>
            </p:cNvPr>
            <p:cNvSpPr/>
            <p:nvPr/>
          </p:nvSpPr>
          <p:spPr>
            <a:xfrm>
              <a:off x="2914598" y="3359275"/>
              <a:ext cx="100450" cy="1169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E1FFAA96-4D85-4D46-A22D-194A8DBDBB57}"/>
                </a:ext>
              </a:extLst>
            </p:cNvPr>
            <p:cNvSpPr/>
            <p:nvPr/>
          </p:nvSpPr>
          <p:spPr>
            <a:xfrm>
              <a:off x="2742398" y="3616704"/>
              <a:ext cx="100450" cy="1169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91C90853-77F7-3B4F-B0E1-CC172E7F5EC7}"/>
                </a:ext>
              </a:extLst>
            </p:cNvPr>
            <p:cNvSpPr/>
            <p:nvPr/>
          </p:nvSpPr>
          <p:spPr>
            <a:xfrm>
              <a:off x="3086798" y="3616704"/>
              <a:ext cx="100450" cy="116906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8D183A16-14EF-6448-BB74-51C5F0715697}"/>
                </a:ext>
              </a:extLst>
            </p:cNvPr>
            <p:cNvCxnSpPr/>
            <p:nvPr/>
          </p:nvCxnSpPr>
          <p:spPr>
            <a:xfrm flipH="1">
              <a:off x="2828138" y="3459060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BDBD4BAB-324D-1341-A3B9-3711E0064494}"/>
                </a:ext>
              </a:extLst>
            </p:cNvPr>
            <p:cNvCxnSpPr/>
            <p:nvPr/>
          </p:nvCxnSpPr>
          <p:spPr>
            <a:xfrm>
              <a:off x="3009443" y="3458689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CDC1ECA2-5F62-7F41-8B4C-83C4814FD206}"/>
                </a:ext>
              </a:extLst>
            </p:cNvPr>
            <p:cNvCxnSpPr/>
            <p:nvPr/>
          </p:nvCxnSpPr>
          <p:spPr>
            <a:xfrm flipH="1">
              <a:off x="2842848" y="3675157"/>
              <a:ext cx="243950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1267917-3AC3-4440-B905-C7D380B71DE3}"/>
                  </a:ext>
                </a:extLst>
              </p:cNvPr>
              <p:cNvSpPr txBox="1"/>
              <p:nvPr/>
            </p:nvSpPr>
            <p:spPr>
              <a:xfrm>
                <a:off x="6457951" y="1617923"/>
                <a:ext cx="4096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</m:oMath>
                </a14:m>
                <a:endPara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1267917-3AC3-4440-B905-C7D380B71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1" y="1617923"/>
                <a:ext cx="4096955" cy="523220"/>
              </a:xfrm>
              <a:prstGeom prst="rect">
                <a:avLst/>
              </a:prstGeom>
              <a:blipFill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685B57C-81F3-B945-98E4-CFD6F07BF694}"/>
              </a:ext>
            </a:extLst>
          </p:cNvPr>
          <p:cNvGrpSpPr/>
          <p:nvPr/>
        </p:nvGrpSpPr>
        <p:grpSpPr>
          <a:xfrm>
            <a:off x="4247730" y="3059495"/>
            <a:ext cx="371862" cy="314550"/>
            <a:chOff x="2742398" y="3359275"/>
            <a:chExt cx="444850" cy="374335"/>
          </a:xfrm>
        </p:grpSpPr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C8A11301-B097-0040-837D-3F31F61B220F}"/>
                </a:ext>
              </a:extLst>
            </p:cNvPr>
            <p:cNvSpPr/>
            <p:nvPr/>
          </p:nvSpPr>
          <p:spPr>
            <a:xfrm>
              <a:off x="2914598" y="3359275"/>
              <a:ext cx="100450" cy="1169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56F093C7-A500-6940-A29D-F8A6C00CDC5F}"/>
                </a:ext>
              </a:extLst>
            </p:cNvPr>
            <p:cNvSpPr/>
            <p:nvPr/>
          </p:nvSpPr>
          <p:spPr>
            <a:xfrm>
              <a:off x="2742398" y="3616704"/>
              <a:ext cx="100450" cy="1169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364A4F63-9CF4-BD45-AB30-00B3246A9313}"/>
                </a:ext>
              </a:extLst>
            </p:cNvPr>
            <p:cNvSpPr/>
            <p:nvPr/>
          </p:nvSpPr>
          <p:spPr>
            <a:xfrm>
              <a:off x="3086798" y="3616704"/>
              <a:ext cx="100450" cy="116906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CBC2736-105A-E849-A89E-AC580226FAC8}"/>
                </a:ext>
              </a:extLst>
            </p:cNvPr>
            <p:cNvCxnSpPr/>
            <p:nvPr/>
          </p:nvCxnSpPr>
          <p:spPr>
            <a:xfrm flipH="1">
              <a:off x="2828138" y="3459060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D4C1621-2FDA-594C-A9AD-5A357A880D0F}"/>
                </a:ext>
              </a:extLst>
            </p:cNvPr>
            <p:cNvCxnSpPr/>
            <p:nvPr/>
          </p:nvCxnSpPr>
          <p:spPr>
            <a:xfrm>
              <a:off x="3009443" y="3458689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BF958C02-ADC4-C548-8B07-61CAA7E9A179}"/>
                </a:ext>
              </a:extLst>
            </p:cNvPr>
            <p:cNvCxnSpPr/>
            <p:nvPr/>
          </p:nvCxnSpPr>
          <p:spPr>
            <a:xfrm flipH="1">
              <a:off x="2842848" y="3675157"/>
              <a:ext cx="243950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39AA0811-D5F2-B74B-B65A-FA7A69F56ECE}"/>
              </a:ext>
            </a:extLst>
          </p:cNvPr>
          <p:cNvGrpSpPr/>
          <p:nvPr/>
        </p:nvGrpSpPr>
        <p:grpSpPr>
          <a:xfrm>
            <a:off x="3036559" y="3157492"/>
            <a:ext cx="334802" cy="133785"/>
            <a:chOff x="1507580" y="3510785"/>
            <a:chExt cx="329984" cy="124324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1BCF9EC-EE59-9B4D-A4C4-23FE2BF1E3EE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4C43F09A-9742-B442-9AF9-27932AA3A864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4B9C09A-0963-3C46-A276-B238AF19CB33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66F804B-407B-5B40-A643-1829EDD570A5}"/>
              </a:ext>
            </a:extLst>
          </p:cNvPr>
          <p:cNvGrpSpPr/>
          <p:nvPr/>
        </p:nvGrpSpPr>
        <p:grpSpPr>
          <a:xfrm>
            <a:off x="2997979" y="2412760"/>
            <a:ext cx="334802" cy="133785"/>
            <a:chOff x="1507580" y="3510785"/>
            <a:chExt cx="329984" cy="124324"/>
          </a:xfrm>
        </p:grpSpPr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484425C-9317-AA43-842A-1BB5F70D50DD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905E2B9B-0B9A-F242-B22F-774F2F5F935D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D9F51A1-2FC0-8147-9C1F-92706738DE48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C72B912-2060-034D-BC5A-FE618D76CE09}"/>
              </a:ext>
            </a:extLst>
          </p:cNvPr>
          <p:cNvSpPr txBox="1"/>
          <p:nvPr/>
        </p:nvSpPr>
        <p:spPr>
          <a:xfrm>
            <a:off x="8332357" y="4158220"/>
            <a:ext cx="615553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mr-IN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649FCC8-5722-8E4C-815B-205351DD08E3}"/>
                  </a:ext>
                </a:extLst>
              </p:cNvPr>
              <p:cNvSpPr txBox="1"/>
              <p:nvPr/>
            </p:nvSpPr>
            <p:spPr>
              <a:xfrm>
                <a:off x="6510721" y="2226454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649FCC8-5722-8E4C-815B-205351DD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721" y="2226454"/>
                <a:ext cx="4044184" cy="48115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FC299852-9D92-7A4B-A86C-DAD13E2B747E}"/>
                  </a:ext>
                </a:extLst>
              </p:cNvPr>
              <p:cNvSpPr txBox="1"/>
              <p:nvPr/>
            </p:nvSpPr>
            <p:spPr>
              <a:xfrm>
                <a:off x="6528662" y="2923737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FC299852-9D92-7A4B-A86C-DAD13E2B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62" y="2923737"/>
                <a:ext cx="4044184" cy="481157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1CC50769-9C71-3449-A10D-D67DB7622BA6}"/>
                  </a:ext>
                </a:extLst>
              </p:cNvPr>
              <p:cNvSpPr txBox="1"/>
              <p:nvPr/>
            </p:nvSpPr>
            <p:spPr>
              <a:xfrm>
                <a:off x="6528662" y="3691701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1CC50769-9C71-3449-A10D-D67DB762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62" y="3691701"/>
                <a:ext cx="4044184" cy="481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9CD3F03-C1B5-8F4B-A563-B72CA6E472B6}"/>
                  </a:ext>
                </a:extLst>
              </p:cNvPr>
              <p:cNvSpPr txBox="1"/>
              <p:nvPr/>
            </p:nvSpPr>
            <p:spPr>
              <a:xfrm>
                <a:off x="1839542" y="4966410"/>
                <a:ext cx="8642109" cy="138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は順次更新される</a:t>
                </a: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現分類モデルで正しく分類できないグラフの重みを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大きく</a:t>
                </a: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　　　　　　　　　　　　　　　　　できるグラフの重みを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小さく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9CD3F03-C1B5-8F4B-A563-B72CA6E4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42" y="4966410"/>
                <a:ext cx="8642109" cy="1385251"/>
              </a:xfrm>
              <a:prstGeom prst="rect">
                <a:avLst/>
              </a:prstGeom>
              <a:blipFill>
                <a:blip r:embed="rId7"/>
                <a:stretch>
                  <a:fillRect l="-1468" t="-5455" r="-441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76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1A0C0B-A14E-B742-A116-4B64C3F0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Bound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CD9C1E2-7EF0-214A-95B3-756CC84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54874E4-B44A-4045-858F-731E5D8354B4}"/>
              </a:ext>
            </a:extLst>
          </p:cNvPr>
          <p:cNvGrpSpPr/>
          <p:nvPr/>
        </p:nvGrpSpPr>
        <p:grpSpPr>
          <a:xfrm>
            <a:off x="3631569" y="5144397"/>
            <a:ext cx="4809983" cy="1423186"/>
            <a:chOff x="531044" y="4521572"/>
            <a:chExt cx="4590086" cy="1492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CC638-87A5-464F-984C-D6AA9CC24307}"/>
                    </a:ext>
                  </a:extLst>
                </p:cNvPr>
                <p:cNvSpPr txBox="1"/>
                <p:nvPr/>
              </p:nvSpPr>
              <p:spPr>
                <a:xfrm>
                  <a:off x="633673" y="4665588"/>
                  <a:ext cx="550270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CC638-87A5-464F-984C-D6AA9CC2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73" y="4665588"/>
                  <a:ext cx="550270" cy="48403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94F4D0BC-9308-F14F-9B4B-9E6483607E78}"/>
                    </a:ext>
                  </a:extLst>
                </p:cNvPr>
                <p:cNvSpPr txBox="1"/>
                <p:nvPr/>
              </p:nvSpPr>
              <p:spPr>
                <a:xfrm>
                  <a:off x="2987823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94F4D0BC-9308-F14F-9B4B-9E6483607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3" y="4665588"/>
                  <a:ext cx="557063" cy="48403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01D2AEF8-0679-9544-88BF-B8426B1896E8}"/>
                    </a:ext>
                  </a:extLst>
                </p:cNvPr>
                <p:cNvSpPr txBox="1"/>
                <p:nvPr/>
              </p:nvSpPr>
              <p:spPr>
                <a:xfrm>
                  <a:off x="1137729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01D2AEF8-0679-9544-88BF-B8426B189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729" y="4665588"/>
                  <a:ext cx="557063" cy="48403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1019E09-23A3-CA4B-A3E8-51A1F1B42C76}"/>
                    </a:ext>
                  </a:extLst>
                </p:cNvPr>
                <p:cNvSpPr txBox="1"/>
                <p:nvPr/>
              </p:nvSpPr>
              <p:spPr>
                <a:xfrm>
                  <a:off x="1641786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1019E09-23A3-CA4B-A3E8-51A1F1B42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86" y="4665588"/>
                  <a:ext cx="557063" cy="48403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BB429C6-E377-8149-B121-0FCC240C0B4D}"/>
                    </a:ext>
                  </a:extLst>
                </p:cNvPr>
                <p:cNvSpPr txBox="1"/>
                <p:nvPr/>
              </p:nvSpPr>
              <p:spPr>
                <a:xfrm>
                  <a:off x="3563888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BB429C6-E377-8149-B121-0FCC240C0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4665588"/>
                  <a:ext cx="557063" cy="48403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36E1A70D-F803-D943-B655-068D4B3910BD}"/>
                    </a:ext>
                  </a:extLst>
                </p:cNvPr>
                <p:cNvSpPr txBox="1"/>
                <p:nvPr/>
              </p:nvSpPr>
              <p:spPr>
                <a:xfrm>
                  <a:off x="4139952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36E1A70D-F803-D943-B655-068D4B391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4665588"/>
                  <a:ext cx="557063" cy="48403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9E63B67-8966-3044-BAC0-296625455733}"/>
                </a:ext>
              </a:extLst>
            </p:cNvPr>
            <p:cNvCxnSpPr/>
            <p:nvPr/>
          </p:nvCxnSpPr>
          <p:spPr bwMode="auto">
            <a:xfrm>
              <a:off x="2699792" y="4521572"/>
              <a:ext cx="0" cy="7920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グループ化 1108">
              <a:extLst>
                <a:ext uri="{FF2B5EF4-FFF2-40B4-BE49-F238E27FC236}">
                  <a16:creationId xmlns:a16="http://schemas.microsoft.com/office/drawing/2014/main" id="{60AA84E7-8A2C-FC46-90A2-FB592BDE4D2A}"/>
                </a:ext>
              </a:extLst>
            </p:cNvPr>
            <p:cNvGrpSpPr/>
            <p:nvPr/>
          </p:nvGrpSpPr>
          <p:grpSpPr>
            <a:xfrm>
              <a:off x="2483768" y="5457676"/>
              <a:ext cx="264216" cy="503442"/>
              <a:chOff x="2406595" y="29695361"/>
              <a:chExt cx="556829" cy="1060989"/>
            </a:xfrm>
          </p:grpSpPr>
          <p:grpSp>
            <p:nvGrpSpPr>
              <p:cNvPr id="21" name="グループ化 475">
                <a:extLst>
                  <a:ext uri="{FF2B5EF4-FFF2-40B4-BE49-F238E27FC236}">
                    <a16:creationId xmlns:a16="http://schemas.microsoft.com/office/drawing/2014/main" id="{16EAC034-0C10-734B-846C-282BF630E44D}"/>
                  </a:ext>
                </a:extLst>
              </p:cNvPr>
              <p:cNvGrpSpPr/>
              <p:nvPr/>
            </p:nvGrpSpPr>
            <p:grpSpPr>
              <a:xfrm>
                <a:off x="2513610" y="29695361"/>
                <a:ext cx="449814" cy="915806"/>
                <a:chOff x="16554718" y="16830841"/>
                <a:chExt cx="672145" cy="1373284"/>
              </a:xfrm>
            </p:grpSpPr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9EC79A7D-116B-3144-95D8-037ABBCB53BF}"/>
                    </a:ext>
                  </a:extLst>
                </p:cNvPr>
                <p:cNvCxnSpPr/>
                <p:nvPr/>
              </p:nvCxnSpPr>
              <p:spPr>
                <a:xfrm flipH="1">
                  <a:off x="16554718" y="17709310"/>
                  <a:ext cx="491053" cy="494815"/>
                </a:xfrm>
                <a:prstGeom prst="line">
                  <a:avLst/>
                </a:prstGeom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06E05BCB-12B4-5940-B6B8-85F50F76A5E4}"/>
                    </a:ext>
                  </a:extLst>
                </p:cNvPr>
                <p:cNvCxnSpPr/>
                <p:nvPr/>
              </p:nvCxnSpPr>
              <p:spPr>
                <a:xfrm>
                  <a:off x="17048645" y="17075867"/>
                  <a:ext cx="0" cy="624289"/>
                </a:xfrm>
                <a:prstGeom prst="line">
                  <a:avLst/>
                </a:prstGeom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563DCD64-D957-ED48-9E4F-C7037B560E9A}"/>
                    </a:ext>
                  </a:extLst>
                </p:cNvPr>
                <p:cNvSpPr/>
                <p:nvPr/>
              </p:nvSpPr>
              <p:spPr>
                <a:xfrm>
                  <a:off x="16864679" y="16830841"/>
                  <a:ext cx="362184" cy="3672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34D4467B-E471-CA44-923F-C3858CC819D5}"/>
                    </a:ext>
                  </a:extLst>
                </p:cNvPr>
                <p:cNvSpPr/>
                <p:nvPr/>
              </p:nvSpPr>
              <p:spPr>
                <a:xfrm>
                  <a:off x="16864679" y="17525710"/>
                  <a:ext cx="362184" cy="367200"/>
                </a:xfrm>
                <a:prstGeom prst="ellipse">
                  <a:avLst/>
                </a:prstGeom>
                <a:solidFill>
                  <a:srgbClr val="FC56E8"/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pic>
            <p:nvPicPr>
              <p:cNvPr id="22" name="Picture 9">
                <a:extLst>
                  <a:ext uri="{FF2B5EF4-FFF2-40B4-BE49-F238E27FC236}">
                    <a16:creationId xmlns:a16="http://schemas.microsoft.com/office/drawing/2014/main" id="{2A7471AE-4E82-2043-89F2-28065EB4A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6595" y="30481713"/>
                <a:ext cx="268288" cy="274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E2F81F3-6D2E-7A41-B4F6-65DD594B6A74}"/>
                </a:ext>
              </a:extLst>
            </p:cNvPr>
            <p:cNvSpPr txBox="1"/>
            <p:nvPr/>
          </p:nvSpPr>
          <p:spPr>
            <a:xfrm>
              <a:off x="531044" y="5529684"/>
              <a:ext cx="2269328" cy="4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持っている　←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E0CA0A6-C4F6-294D-8702-1C42A2454600}"/>
                </a:ext>
              </a:extLst>
            </p:cNvPr>
            <p:cNvSpPr txBox="1"/>
            <p:nvPr/>
          </p:nvSpPr>
          <p:spPr>
            <a:xfrm>
              <a:off x="2734462" y="5529684"/>
              <a:ext cx="2386668" cy="48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→　持っていない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A78D4BA-94DD-8D4A-A53C-31A7D9F8E3AA}"/>
                  </a:ext>
                </a:extLst>
              </p:cNvPr>
              <p:cNvSpPr txBox="1"/>
              <p:nvPr/>
            </p:nvSpPr>
            <p:spPr>
              <a:xfrm>
                <a:off x="2152650" y="1451239"/>
                <a:ext cx="8021748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探索木の特徴：子 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) 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は親 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) 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の拡大グラフ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⊉ </m:t>
                      </m:r>
                      <m:sSub>
                        <m:sSub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⇒ </m:t>
                      </m:r>
                      <m:sSub>
                        <m:sSub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⊉ </m:t>
                      </m:r>
                      <m:sSup>
                        <m:sSup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, </m:t>
                      </m:r>
                      <m:sSup>
                        <m:sSup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⊇</m:t>
                      </m:r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子ノードを含む入力グラフ集合は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親ノードを含む入力グラフ集合の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部分集合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となる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　　　　　　　　　　　　　　↓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持っているグラフが持っていないグラフになる方向性しかない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A78D4BA-94DD-8D4A-A53C-31A7D9F8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451239"/>
                <a:ext cx="8021748" cy="2462213"/>
              </a:xfrm>
              <a:prstGeom prst="rect">
                <a:avLst/>
              </a:prstGeom>
              <a:blipFill>
                <a:blip r:embed="rId10"/>
                <a:stretch>
                  <a:fillRect l="-1266" t="-2051" r="-158" b="-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U ターン矢印 32">
            <a:extLst>
              <a:ext uri="{FF2B5EF4-FFF2-40B4-BE49-F238E27FC236}">
                <a16:creationId xmlns:a16="http://schemas.microsoft.com/office/drawing/2014/main" id="{2AE9B235-A81B-4D42-83A9-5AD85FD78978}"/>
              </a:ext>
            </a:extLst>
          </p:cNvPr>
          <p:cNvSpPr/>
          <p:nvPr/>
        </p:nvSpPr>
        <p:spPr>
          <a:xfrm>
            <a:off x="5262314" y="4463616"/>
            <a:ext cx="1283801" cy="633556"/>
          </a:xfrm>
          <a:prstGeom prst="uturnArrow">
            <a:avLst>
              <a:gd name="adj1" fmla="val 12973"/>
              <a:gd name="adj2" fmla="val 25000"/>
              <a:gd name="adj3" fmla="val 29009"/>
              <a:gd name="adj4" fmla="val 70991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9725813-156A-4243-A1FE-C38FD5AB0E7D}"/>
              </a:ext>
            </a:extLst>
          </p:cNvPr>
          <p:cNvSpPr txBox="1"/>
          <p:nvPr/>
        </p:nvSpPr>
        <p:spPr>
          <a:xfrm>
            <a:off x="5427160" y="3949057"/>
            <a:ext cx="95410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方向性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7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223250" cy="4486274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 u="sng" dirty="0"/>
              <a:t>扱う問題</a:t>
            </a:r>
            <a:endParaRPr lang="en-US" altLang="ja-JP" sz="3600" u="sng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/>
              <a:t>	</a:t>
            </a:r>
            <a:r>
              <a:rPr lang="ja-JP" altLang="en-US" sz="2800" dirty="0"/>
              <a:t>グラフ分類問題</a:t>
            </a:r>
            <a:endParaRPr lang="en-US" altLang="ja-JP" sz="28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 u="sng" dirty="0"/>
              <a:t>内容・目的</a:t>
            </a:r>
            <a:endParaRPr lang="en-US" altLang="ja-JP" sz="3600" u="sng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/>
              <a:t>	</a:t>
            </a:r>
            <a:r>
              <a:rPr lang="ja-JP" altLang="en-US" sz="2800" dirty="0"/>
              <a:t>既存研究である</a:t>
            </a:r>
            <a:r>
              <a:rPr lang="en-US" altLang="ja-JP" sz="2800" dirty="0"/>
              <a:t> gBoost[H. Saigo+ 2009]</a:t>
            </a:r>
            <a:r>
              <a:rPr lang="ja-JP" altLang="en-US" sz="2800" dirty="0"/>
              <a:t> </a:t>
            </a:r>
            <a:endParaRPr lang="en-US" altLang="ja-JP" sz="28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/>
              <a:t>	</a:t>
            </a:r>
            <a:r>
              <a:rPr lang="ja-JP" altLang="en-US" sz="2800" dirty="0"/>
              <a:t>の</a:t>
            </a:r>
            <a:r>
              <a:rPr lang="ja-JP" altLang="en-US" sz="2800" dirty="0">
                <a:solidFill>
                  <a:srgbClr val="C00000"/>
                </a:solidFill>
              </a:rPr>
              <a:t>特徴探索</a:t>
            </a:r>
            <a:r>
              <a:rPr lang="ja-JP" altLang="en-US" sz="2800" dirty="0"/>
              <a:t>に</a:t>
            </a:r>
            <a:r>
              <a:rPr lang="ja-JP" altLang="en-US" sz="2800" dirty="0">
                <a:solidFill>
                  <a:srgbClr val="C00000"/>
                </a:solidFill>
              </a:rPr>
              <a:t>確率的アルゴリズム</a:t>
            </a:r>
            <a:r>
              <a:rPr lang="ja-JP" altLang="en-US" sz="2800" dirty="0"/>
              <a:t>を取り入れることにより探索コストの削減を図る</a:t>
            </a:r>
            <a:endParaRPr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21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C00000"/>
                </a:solidFill>
              </a:rPr>
              <a:t>グラフ</a:t>
            </a:r>
            <a:r>
              <a:rPr kumimoji="1" lang="ja-JP" altLang="en-US" dirty="0"/>
              <a:t>は広く用いられる重要なデータ構造</a:t>
            </a: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低分子化合物の構造式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/>
              <a:t>RNA</a:t>
            </a:r>
            <a:r>
              <a:rPr lang="ja-JP" altLang="en-US" dirty="0"/>
              <a:t>二次構造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kumimoji="1" lang="ja-JP" altLang="en-US" dirty="0"/>
              <a:t>自然言語処理における構文木</a:t>
            </a: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r>
              <a:rPr kumimoji="1" lang="ja-JP" altLang="en-US" dirty="0">
                <a:solidFill>
                  <a:srgbClr val="C00000"/>
                </a:solidFill>
              </a:rPr>
              <a:t>グラフデータからの教師付き学習</a:t>
            </a: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生命科学や物質化学の分野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創薬の分野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F6A26D-3859-5B48-B74C-FA06C2F3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70" y="2515430"/>
            <a:ext cx="4060130" cy="2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4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グラフ分類問題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157586"/>
            <a:ext cx="5838130" cy="207159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52650" y="151130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・教師データ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47278" y="446397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・入力データ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5187951" y="5249288"/>
                <a:ext cx="41385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→       </a:t>
                </a:r>
                <a14:m>
                  <m:oMath xmlns:m="http://schemas.openxmlformats.org/officeDocument/2006/math">
                    <m:r>
                      <a:rPr kumimoji="1" lang="en-US" altLang="ja-JP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𝑓</m:t>
                    </m:r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 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→    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+1 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or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-1</a:t>
                </a:r>
                <a:endPara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51" y="5249288"/>
                <a:ext cx="4138569" cy="523220"/>
              </a:xfrm>
              <a:prstGeom prst="rect">
                <a:avLst/>
              </a:prstGeom>
              <a:blipFill>
                <a:blip r:embed="rId3"/>
                <a:stretch>
                  <a:fillRect l="-3067" t="-9302" r="-2147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5173088"/>
            <a:ext cx="1612900" cy="80645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740400" y="48130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予測器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81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グラフ分類問題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88492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特徴量として、</a:t>
            </a:r>
            <a:r>
              <a:rPr kumimoji="1" lang="ja-JP" altLang="en-US" dirty="0">
                <a:solidFill>
                  <a:srgbClr val="C00000"/>
                </a:solidFill>
              </a:rPr>
              <a:t>部分グラフの有無</a:t>
            </a:r>
            <a:r>
              <a:rPr kumimoji="1" lang="ja-JP" altLang="en-US" dirty="0"/>
              <a:t>が用いられることが多い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u="sng" dirty="0"/>
              <a:t>困難な点</a:t>
            </a:r>
            <a:endParaRPr kumimoji="1" lang="en-US" altLang="ja-JP" u="sng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グラフサイズに対して部分グラフの総数は指数増加</a:t>
            </a:r>
            <a:endParaRPr lang="en-US" altLang="ja-JP" dirty="0"/>
          </a:p>
          <a:p>
            <a:r>
              <a:rPr lang="en-US" altLang="ja-JP" dirty="0"/>
              <a:t>     ex)</a:t>
            </a:r>
            <a:r>
              <a:rPr lang="ja-JP" altLang="en-US" dirty="0"/>
              <a:t> ノード数２５、エッジ数２８の分子に対して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部分グラフの総数は１００万以上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  <a:p>
            <a:r>
              <a:rPr lang="ja-JP" altLang="en-US" u="sng" dirty="0"/>
              <a:t>既存研究</a:t>
            </a:r>
            <a:endParaRPr kumimoji="1" lang="en-US" altLang="ja-JP" u="sng" dirty="0"/>
          </a:p>
          <a:p>
            <a:r>
              <a:rPr lang="ja-JP" altLang="en-US" dirty="0">
                <a:solidFill>
                  <a:srgbClr val="C00000"/>
                </a:solidFill>
                <a:latin typeface="+mn-ea"/>
              </a:rPr>
              <a:t>★</a:t>
            </a:r>
            <a:r>
              <a:rPr lang="ja-JP" altLang="en-US" dirty="0">
                <a:latin typeface="+mn-ea"/>
              </a:rPr>
              <a:t>  </a:t>
            </a:r>
            <a:r>
              <a:rPr lang="en-US" altLang="ja-JP" dirty="0">
                <a:latin typeface="+mn-ea"/>
              </a:rPr>
              <a:t>gBoost[H. Saigo+ 2009]</a:t>
            </a:r>
          </a:p>
          <a:p>
            <a:r>
              <a:rPr lang="ja-JP" altLang="en-US" dirty="0">
                <a:latin typeface="+mn-ea"/>
              </a:rPr>
              <a:t>・　 グラフカーネル法</a:t>
            </a:r>
            <a:r>
              <a:rPr lang="en-US" altLang="ja-JP" dirty="0">
                <a:latin typeface="+mn-ea"/>
              </a:rPr>
              <a:t>[N. </a:t>
            </a:r>
            <a:r>
              <a:rPr lang="en-US" altLang="ja-JP" dirty="0" err="1">
                <a:latin typeface="+mn-ea"/>
              </a:rPr>
              <a:t>Shervashidze</a:t>
            </a:r>
            <a:r>
              <a:rPr lang="en-US" altLang="ja-JP" dirty="0">
                <a:latin typeface="+mn-ea"/>
              </a:rPr>
              <a:t>+ 2011]	</a:t>
            </a:r>
            <a:r>
              <a:rPr lang="ja-JP" altLang="en-US" dirty="0">
                <a:latin typeface="+mn-ea"/>
              </a:rPr>
              <a:t>他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24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gBoost</a:t>
            </a:r>
            <a:endParaRPr kumimoji="1" lang="ja-JP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690689"/>
                <a:ext cx="7886700" cy="4821322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全部分グラフの中から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分類に重要な特徴一つを探索</a:t>
                </a:r>
                <a:r>
                  <a:rPr lang="ja-JP" altLang="en-US" dirty="0"/>
                  <a:t>し</a:t>
                </a:r>
                <a:endParaRPr lang="en-US" altLang="ja-JP" dirty="0"/>
              </a:p>
              <a:p>
                <a:r>
                  <a:rPr kumimoji="1" lang="ja-JP" altLang="en-US" dirty="0"/>
                  <a:t>その特徴を用いて弱学習器１つを構築</a:t>
                </a:r>
                <a:r>
                  <a:rPr lang="ja-JP" altLang="en-US" dirty="0"/>
                  <a:t>　→   </a:t>
                </a:r>
                <a:r>
                  <a:rPr kumimoji="1" lang="en-US" altLang="ja-JP" dirty="0"/>
                  <a:t>Boosting</a:t>
                </a:r>
              </a:p>
              <a:p>
                <a:endParaRPr lang="en-US" altLang="ja-JP" sz="400" dirty="0"/>
              </a:p>
              <a:p>
                <a:endParaRPr kumimoji="1" lang="en-US" altLang="ja-JP" b="0" dirty="0"/>
              </a:p>
              <a:p>
                <a:endParaRPr lang="en-US" altLang="ja-JP" dirty="0"/>
              </a:p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endParaRPr kumimoji="1" lang="en-US" altLang="ja-JP" dirty="0">
                  <a:latin typeface="+mn-ea"/>
                </a:endParaRPr>
              </a:p>
              <a:p>
                <a:r>
                  <a:rPr lang="en-US" altLang="ja-JP" dirty="0">
                    <a:latin typeface="+mn-ea"/>
                  </a:rPr>
                  <a:t> </a:t>
                </a:r>
              </a:p>
              <a:p>
                <a:r>
                  <a:rPr lang="en-US" altLang="ja-JP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>
                  <a:latin typeface="+mn-ea"/>
                </a:endParaRPr>
              </a:p>
              <a:p>
                <a:r>
                  <a:rPr lang="en-US" altLang="ja-JP" dirty="0">
                    <a:latin typeface="+mn-ea"/>
                  </a:rPr>
                  <a:t> </a:t>
                </a:r>
              </a:p>
              <a:p>
                <a:r>
                  <a:rPr lang="en-US" altLang="ja-JP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 +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ja-JP" dirty="0">
                  <a:latin typeface="+mn-ea"/>
                </a:endParaRPr>
              </a:p>
              <a:p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690689"/>
                <a:ext cx="7886700" cy="4821322"/>
              </a:xfrm>
              <a:blipFill>
                <a:blip r:embed="rId2"/>
                <a:stretch>
                  <a:fillRect l="-1286" t="-21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" name="図形グループ 32"/>
          <p:cNvGrpSpPr/>
          <p:nvPr/>
        </p:nvGrpSpPr>
        <p:grpSpPr>
          <a:xfrm>
            <a:off x="5273984" y="4542107"/>
            <a:ext cx="662991" cy="550002"/>
            <a:chOff x="1252306" y="4602232"/>
            <a:chExt cx="1444420" cy="1122436"/>
          </a:xfrm>
        </p:grpSpPr>
        <p:sp>
          <p:nvSpPr>
            <p:cNvPr id="34" name="円/楕円 33"/>
            <p:cNvSpPr/>
            <p:nvPr/>
          </p:nvSpPr>
          <p:spPr>
            <a:xfrm>
              <a:off x="1811436" y="4602232"/>
              <a:ext cx="326160" cy="350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252306" y="5374128"/>
              <a:ext cx="326160" cy="3505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2370566" y="5374128"/>
              <a:ext cx="326160" cy="350540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7" name="直線コネクタ 36"/>
            <p:cNvCxnSpPr/>
            <p:nvPr/>
          </p:nvCxnSpPr>
          <p:spPr>
            <a:xfrm flipH="1">
              <a:off x="1530701" y="4901436"/>
              <a:ext cx="328500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>
              <a:off x="2119396" y="4900322"/>
              <a:ext cx="328501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>
              <a:off x="1578466" y="5549398"/>
              <a:ext cx="79210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図形グループ 54"/>
          <p:cNvGrpSpPr/>
          <p:nvPr/>
        </p:nvGrpSpPr>
        <p:grpSpPr>
          <a:xfrm>
            <a:off x="3680316" y="3839592"/>
            <a:ext cx="442311" cy="172994"/>
            <a:chOff x="3719559" y="3175470"/>
            <a:chExt cx="808801" cy="304900"/>
          </a:xfrm>
        </p:grpSpPr>
        <p:sp>
          <p:nvSpPr>
            <p:cNvPr id="56" name="円/楕円 55"/>
            <p:cNvSpPr/>
            <p:nvPr/>
          </p:nvSpPr>
          <p:spPr>
            <a:xfrm>
              <a:off x="3719559" y="3175470"/>
              <a:ext cx="297979" cy="304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4230381" y="3175470"/>
              <a:ext cx="297979" cy="304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8" name="直線コネクタ 57"/>
            <p:cNvCxnSpPr/>
            <p:nvPr/>
          </p:nvCxnSpPr>
          <p:spPr>
            <a:xfrm flipH="1">
              <a:off x="4017538" y="3327920"/>
              <a:ext cx="212842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テキスト ボックス 58"/>
          <p:cNvSpPr txBox="1"/>
          <p:nvPr/>
        </p:nvSpPr>
        <p:spPr>
          <a:xfrm>
            <a:off x="3519367" y="6197252"/>
            <a:ext cx="677108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mr-IN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1" name="図形グループ 60"/>
          <p:cNvGrpSpPr/>
          <p:nvPr/>
        </p:nvGrpSpPr>
        <p:grpSpPr>
          <a:xfrm>
            <a:off x="3797531" y="4762471"/>
            <a:ext cx="442311" cy="172994"/>
            <a:chOff x="3719559" y="3175470"/>
            <a:chExt cx="808801" cy="304900"/>
          </a:xfrm>
        </p:grpSpPr>
        <p:sp>
          <p:nvSpPr>
            <p:cNvPr id="62" name="円/楕円 61"/>
            <p:cNvSpPr/>
            <p:nvPr/>
          </p:nvSpPr>
          <p:spPr>
            <a:xfrm>
              <a:off x="3719559" y="3175470"/>
              <a:ext cx="297979" cy="304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4230381" y="3175470"/>
              <a:ext cx="297979" cy="304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4" name="直線コネクタ 63"/>
            <p:cNvCxnSpPr/>
            <p:nvPr/>
          </p:nvCxnSpPr>
          <p:spPr>
            <a:xfrm flipH="1">
              <a:off x="4017538" y="3327920"/>
              <a:ext cx="212842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図形グループ 65"/>
          <p:cNvGrpSpPr/>
          <p:nvPr/>
        </p:nvGrpSpPr>
        <p:grpSpPr>
          <a:xfrm>
            <a:off x="5440268" y="5473451"/>
            <a:ext cx="662991" cy="550002"/>
            <a:chOff x="1252306" y="4602232"/>
            <a:chExt cx="1444420" cy="1122436"/>
          </a:xfrm>
        </p:grpSpPr>
        <p:sp>
          <p:nvSpPr>
            <p:cNvPr id="67" name="円/楕円 66"/>
            <p:cNvSpPr/>
            <p:nvPr/>
          </p:nvSpPr>
          <p:spPr>
            <a:xfrm>
              <a:off x="1811436" y="4602232"/>
              <a:ext cx="326160" cy="350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1252306" y="5374128"/>
              <a:ext cx="326160" cy="3505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2370566" y="5374128"/>
              <a:ext cx="326160" cy="350540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0" name="直線コネクタ 69"/>
            <p:cNvCxnSpPr/>
            <p:nvPr/>
          </p:nvCxnSpPr>
          <p:spPr>
            <a:xfrm flipH="1">
              <a:off x="1530701" y="4901436"/>
              <a:ext cx="328500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2119396" y="4900322"/>
              <a:ext cx="328501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1578466" y="5549398"/>
              <a:ext cx="79210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図形グループ 72"/>
          <p:cNvGrpSpPr/>
          <p:nvPr/>
        </p:nvGrpSpPr>
        <p:grpSpPr>
          <a:xfrm>
            <a:off x="3870622" y="5717616"/>
            <a:ext cx="442311" cy="172994"/>
            <a:chOff x="3719559" y="3175470"/>
            <a:chExt cx="808801" cy="304900"/>
          </a:xfrm>
        </p:grpSpPr>
        <p:sp>
          <p:nvSpPr>
            <p:cNvPr id="74" name="円/楕円 73"/>
            <p:cNvSpPr/>
            <p:nvPr/>
          </p:nvSpPr>
          <p:spPr>
            <a:xfrm>
              <a:off x="3719559" y="3175470"/>
              <a:ext cx="297979" cy="304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4230381" y="3175470"/>
              <a:ext cx="297979" cy="304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6" name="直線コネクタ 75"/>
            <p:cNvCxnSpPr/>
            <p:nvPr/>
          </p:nvCxnSpPr>
          <p:spPr>
            <a:xfrm flipH="1">
              <a:off x="4017538" y="3327920"/>
              <a:ext cx="212842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直線矢印コネクタ 81"/>
          <p:cNvCxnSpPr/>
          <p:nvPr/>
        </p:nvCxnSpPr>
        <p:spPr>
          <a:xfrm flipH="1">
            <a:off x="6526306" y="3952983"/>
            <a:ext cx="908168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1E44786-0182-5446-B7E0-D2CB11F6088B}"/>
              </a:ext>
            </a:extLst>
          </p:cNvPr>
          <p:cNvGrpSpPr/>
          <p:nvPr/>
        </p:nvGrpSpPr>
        <p:grpSpPr>
          <a:xfrm>
            <a:off x="7434475" y="5703301"/>
            <a:ext cx="1018775" cy="172994"/>
            <a:chOff x="4579258" y="599435"/>
            <a:chExt cx="1018775" cy="172994"/>
          </a:xfrm>
        </p:grpSpPr>
        <p:grpSp>
          <p:nvGrpSpPr>
            <p:cNvPr id="40" name="図形グループ 54">
              <a:extLst>
                <a:ext uri="{FF2B5EF4-FFF2-40B4-BE49-F238E27FC236}">
                  <a16:creationId xmlns:a16="http://schemas.microsoft.com/office/drawing/2014/main" id="{19D1897A-BF3C-6A4A-94ED-6B151B39BCF0}"/>
                </a:ext>
              </a:extLst>
            </p:cNvPr>
            <p:cNvGrpSpPr/>
            <p:nvPr/>
          </p:nvGrpSpPr>
          <p:grpSpPr>
            <a:xfrm>
              <a:off x="4579258" y="599435"/>
              <a:ext cx="442311" cy="172994"/>
              <a:chOff x="3719559" y="3175470"/>
              <a:chExt cx="808801" cy="304900"/>
            </a:xfrm>
          </p:grpSpPr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AD4E6937-6CDC-1340-B9DB-335FD9EF1278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50D9E4BA-2CAE-9A49-9356-7F47B99466EE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8691CDA4-C44D-B74E-BF9E-0E97114F5D2B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図形グループ 54">
              <a:extLst>
                <a:ext uri="{FF2B5EF4-FFF2-40B4-BE49-F238E27FC236}">
                  <a16:creationId xmlns:a16="http://schemas.microsoft.com/office/drawing/2014/main" id="{47729F4E-D985-CE42-8C4E-1F4A239A23CD}"/>
                </a:ext>
              </a:extLst>
            </p:cNvPr>
            <p:cNvGrpSpPr/>
            <p:nvPr/>
          </p:nvGrpSpPr>
          <p:grpSpPr>
            <a:xfrm>
              <a:off x="5155722" y="599435"/>
              <a:ext cx="442311" cy="172994"/>
              <a:chOff x="3719559" y="3175470"/>
              <a:chExt cx="808801" cy="304900"/>
            </a:xfrm>
          </p:grpSpPr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0DF24FB9-FA23-444F-9E77-31492B5E0EE7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CDACE825-2F26-0244-A02A-38E9C07F3ADA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F0C4926-FD88-D344-8814-893F95FECE92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33CED066-D3BC-C64B-9AA3-C42FCDE857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4821" y="685932"/>
              <a:ext cx="116397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41646D46-78A0-D24F-AD36-BA209773F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8" r="10024"/>
          <a:stretch/>
        </p:blipFill>
        <p:spPr>
          <a:xfrm>
            <a:off x="7541967" y="2765753"/>
            <a:ext cx="3040171" cy="2285600"/>
          </a:xfrm>
          <a:prstGeom prst="rect">
            <a:avLst/>
          </a:prstGeom>
          <a:ln w="254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758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gBoost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1718"/>
            <a:ext cx="7886700" cy="4486274"/>
          </a:xfrm>
        </p:spPr>
        <p:txBody>
          <a:bodyPr>
            <a:normAutofit/>
          </a:bodyPr>
          <a:lstStyle/>
          <a:p>
            <a:r>
              <a:rPr lang="ja-JP" altLang="en-US" sz="2800" u="sng" dirty="0"/>
              <a:t>特徴探索</a:t>
            </a:r>
            <a:endParaRPr lang="en-US" altLang="ja-JP" sz="2800" u="sng" dirty="0"/>
          </a:p>
          <a:p>
            <a:r>
              <a:rPr lang="ja-JP" altLang="en-US" dirty="0"/>
              <a:t>入力グラフに対する</a:t>
            </a:r>
            <a:r>
              <a:rPr lang="ja-JP" altLang="en-US" dirty="0">
                <a:solidFill>
                  <a:srgbClr val="C00000"/>
                </a:solidFill>
              </a:rPr>
              <a:t>全部分グラフを網羅</a:t>
            </a:r>
            <a:r>
              <a:rPr lang="ja-JP" altLang="en-US" dirty="0"/>
              <a:t>する</a:t>
            </a:r>
            <a:endParaRPr lang="en-US" altLang="ja-JP" dirty="0"/>
          </a:p>
          <a:p>
            <a:r>
              <a:rPr lang="en-US" altLang="ja-JP" dirty="0"/>
              <a:t>DFS Code Tree[Yan+ 2002]</a:t>
            </a:r>
            <a:r>
              <a:rPr lang="ja-JP" altLang="en-US" dirty="0"/>
              <a:t>と呼ばれる探索木を利用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・各ノードが部分グラフ</a:t>
            </a:r>
            <a:endParaRPr lang="en-US" altLang="ja-JP" dirty="0"/>
          </a:p>
          <a:p>
            <a:r>
              <a:rPr lang="ja-JP" altLang="en-US" dirty="0"/>
              <a:t>・子ノードが親ノードの拡大グラフ</a:t>
            </a:r>
            <a:endParaRPr lang="en-US" altLang="ja-JP" dirty="0"/>
          </a:p>
          <a:p>
            <a:r>
              <a:rPr lang="ja-JP" altLang="en-US" dirty="0"/>
              <a:t>・グラフの同型判定を行う</a:t>
            </a:r>
            <a:endParaRPr lang="en-US" altLang="ja-JP" dirty="0"/>
          </a:p>
          <a:p>
            <a:r>
              <a:rPr lang="ja-JP" altLang="en-US" dirty="0">
                <a:solidFill>
                  <a:srgbClr val="C00000"/>
                </a:solidFill>
              </a:rPr>
              <a:t>同じ部分グラフが違う場所に出ない</a:t>
            </a:r>
            <a:endParaRPr lang="en-US" altLang="ja-JP" dirty="0">
              <a:solidFill>
                <a:srgbClr val="C0000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3E997C-FF23-3A43-A9E3-D71445CA4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8827" r="15530" b="9970"/>
          <a:stretch/>
        </p:blipFill>
        <p:spPr>
          <a:xfrm>
            <a:off x="7214982" y="3511827"/>
            <a:ext cx="325423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7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gBoost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u="sng" dirty="0"/>
              <a:t>特徴探索</a:t>
            </a:r>
            <a:endParaRPr lang="en-US" altLang="ja-JP" sz="2800" u="sng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+mn-ea"/>
              </a:rPr>
              <a:t>DFS Code Tree </a:t>
            </a:r>
            <a:r>
              <a:rPr lang="ja-JP" altLang="en-US" dirty="0">
                <a:latin typeface="+mn-ea"/>
              </a:rPr>
              <a:t>を深さ優先的に探索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ja-JP" altLang="en-US" dirty="0">
                <a:latin typeface="+mn-ea"/>
              </a:rPr>
              <a:t>各ノードで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分類評価値</a:t>
            </a:r>
            <a:r>
              <a:rPr lang="ja-JP" altLang="en-US" dirty="0">
                <a:latin typeface="+mn-ea"/>
              </a:rPr>
              <a:t>を計算し、最適な特徴を１つ発見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+mn-ea"/>
              </a:rPr>
              <a:t>DFS Code Tree </a:t>
            </a:r>
            <a:r>
              <a:rPr lang="ja-JP" altLang="en-US" dirty="0">
                <a:latin typeface="+mn-ea"/>
              </a:rPr>
              <a:t>の性質上、現探索ノードの子孫ノードにおける分類評価値の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上限値</a:t>
            </a:r>
            <a:r>
              <a:rPr lang="ja-JP" altLang="en-US" dirty="0">
                <a:latin typeface="+mn-ea"/>
              </a:rPr>
              <a:t>（</a:t>
            </a:r>
            <a:r>
              <a:rPr lang="en-US" altLang="ja-JP" dirty="0">
                <a:latin typeface="+mn-ea"/>
              </a:rPr>
              <a:t>bound</a:t>
            </a:r>
            <a:r>
              <a:rPr lang="ja-JP" altLang="en-US" dirty="0">
                <a:latin typeface="+mn-ea"/>
              </a:rPr>
              <a:t>）が計算可能　　　　　　　　</a:t>
            </a:r>
            <a:r>
              <a:rPr lang="en-US" altLang="ja-JP" dirty="0">
                <a:latin typeface="+mn-ea"/>
              </a:rPr>
              <a:t>    </a:t>
            </a:r>
            <a:r>
              <a:rPr lang="ja-JP" altLang="en-US" dirty="0">
                <a:latin typeface="+mn-ea"/>
              </a:rPr>
              <a:t>→　上限値（</a:t>
            </a:r>
            <a:r>
              <a:rPr lang="en-US" altLang="ja-JP" dirty="0">
                <a:latin typeface="+mn-ea"/>
              </a:rPr>
              <a:t>bound</a:t>
            </a:r>
            <a:r>
              <a:rPr lang="ja-JP" altLang="en-US" dirty="0">
                <a:latin typeface="+mn-ea"/>
              </a:rPr>
              <a:t>）を用いた安全な枝刈り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ja-JP" altLang="en-US" dirty="0">
                <a:latin typeface="+mn-ea"/>
              </a:rPr>
              <a:t>枝刈りを利用した“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厳密探索</a:t>
            </a:r>
            <a:r>
              <a:rPr lang="ja-JP" altLang="en-US" dirty="0">
                <a:latin typeface="+mn-ea"/>
              </a:rPr>
              <a:t>”</a:t>
            </a:r>
            <a:endParaRPr lang="en-US" altLang="ja-JP" dirty="0">
              <a:latin typeface="+mn-ea"/>
            </a:endParaRPr>
          </a:p>
          <a:p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B15723-7515-9C46-92CD-6937D2932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8827" r="15530" b="9970"/>
          <a:stretch/>
        </p:blipFill>
        <p:spPr>
          <a:xfrm>
            <a:off x="4468882" y="4618384"/>
            <a:ext cx="325423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CJK JP">
      <a:majorFont>
        <a:latin typeface="Noto Sans CJK JP Bold"/>
        <a:ea typeface="Noto Sans CJK JP Bold"/>
        <a:cs typeface=""/>
      </a:majorFont>
      <a:minorFont>
        <a:latin typeface="Noto Sans CJK JP Medium"/>
        <a:ea typeface="Noto Sans CJK JP Medium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5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solidFill>
              <a:srgbClr val="0070C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1002</Words>
  <Application>Microsoft Macintosh PowerPoint</Application>
  <PresentationFormat>ワイド画面</PresentationFormat>
  <Paragraphs>299</Paragraphs>
  <Slides>28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28</vt:i4>
      </vt:variant>
    </vt:vector>
  </HeadingPairs>
  <TitlesOfParts>
    <vt:vector size="43" baseType="lpstr">
      <vt:lpstr>ＭＳ Ｐゴシック</vt:lpstr>
      <vt:lpstr>Noto Sans CJK JP Bold</vt:lpstr>
      <vt:lpstr>Noto Sans CJK JP Medium</vt:lpstr>
      <vt:lpstr>Yu Gothic</vt:lpstr>
      <vt:lpstr>Yu Gothic</vt:lpstr>
      <vt:lpstr>游ゴシック Light</vt:lpstr>
      <vt:lpstr>Abadi MT Condensed Extra Bold</vt:lpstr>
      <vt:lpstr>Arial</vt:lpstr>
      <vt:lpstr>Calibri</vt:lpstr>
      <vt:lpstr>Calibri Light</vt:lpstr>
      <vt:lpstr>Cambria Math</vt:lpstr>
      <vt:lpstr>Mangal</vt:lpstr>
      <vt:lpstr>Office テーマ</vt:lpstr>
      <vt:lpstr>1_Office テーマ</vt:lpstr>
      <vt:lpstr>ホワイト</vt:lpstr>
      <vt:lpstr>研究紹介</vt:lpstr>
      <vt:lpstr>グラフ分類における 部分グラフ特徴集合の確率的探索 Probabilistic Search for Subgraph Feature Sets  in Graph Classification</vt:lpstr>
      <vt:lpstr>概要</vt:lpstr>
      <vt:lpstr>背景</vt:lpstr>
      <vt:lpstr>グラフ分類問題</vt:lpstr>
      <vt:lpstr>グラフ分類問題</vt:lpstr>
      <vt:lpstr>gBoost</vt:lpstr>
      <vt:lpstr>gBoost</vt:lpstr>
      <vt:lpstr>gBoost</vt:lpstr>
      <vt:lpstr>概要</vt:lpstr>
      <vt:lpstr>提案手法</vt:lpstr>
      <vt:lpstr>提案手法</vt:lpstr>
      <vt:lpstr>確率設定１：一様</vt:lpstr>
      <vt:lpstr>確率設定２：support</vt:lpstr>
      <vt:lpstr>確率設定２：support</vt:lpstr>
      <vt:lpstr>確率設定３：bound</vt:lpstr>
      <vt:lpstr>確率設定３：bound</vt:lpstr>
      <vt:lpstr>実験準備</vt:lpstr>
      <vt:lpstr>探索精度・効率</vt:lpstr>
      <vt:lpstr>予測精度(CPDBデータセット)</vt:lpstr>
      <vt:lpstr>予測精度(Mutagデータセット)</vt:lpstr>
      <vt:lpstr>適応的な部分グラフ指示子の探索・選択に基づく 非線形グラフ分類回帰</vt:lpstr>
      <vt:lpstr>今後やりたいこと</vt:lpstr>
      <vt:lpstr>業績</vt:lpstr>
      <vt:lpstr>研究継続希望度合</vt:lpstr>
      <vt:lpstr>分類評価値</vt:lpstr>
      <vt:lpstr>分類評価値</vt:lpstr>
      <vt:lpstr>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研究紹介</dc:title>
  <dc:creator>白川　稜</dc:creator>
  <cp:lastModifiedBy>白川　稜</cp:lastModifiedBy>
  <cp:revision>8</cp:revision>
  <dcterms:created xsi:type="dcterms:W3CDTF">2018-11-02T04:20:16Z</dcterms:created>
  <dcterms:modified xsi:type="dcterms:W3CDTF">2018-11-03T03:55:40Z</dcterms:modified>
</cp:coreProperties>
</file>